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2" r:id="rId5"/>
    <p:sldId id="283" r:id="rId6"/>
    <p:sldId id="259" r:id="rId7"/>
    <p:sldId id="260" r:id="rId8"/>
    <p:sldId id="261" r:id="rId9"/>
    <p:sldId id="286" r:id="rId10"/>
    <p:sldId id="262" r:id="rId11"/>
    <p:sldId id="285" r:id="rId12"/>
    <p:sldId id="301" r:id="rId13"/>
    <p:sldId id="263" r:id="rId14"/>
    <p:sldId id="264" r:id="rId15"/>
    <p:sldId id="265" r:id="rId16"/>
    <p:sldId id="266" r:id="rId17"/>
    <p:sldId id="300" r:id="rId18"/>
    <p:sldId id="267" r:id="rId19"/>
    <p:sldId id="296" r:id="rId20"/>
    <p:sldId id="268" r:id="rId21"/>
    <p:sldId id="269" r:id="rId22"/>
    <p:sldId id="270" r:id="rId23"/>
    <p:sldId id="297" r:id="rId24"/>
    <p:sldId id="298" r:id="rId25"/>
    <p:sldId id="288" r:id="rId26"/>
    <p:sldId id="291" r:id="rId27"/>
    <p:sldId id="292" r:id="rId28"/>
    <p:sldId id="293" r:id="rId29"/>
    <p:sldId id="271" r:id="rId30"/>
    <p:sldId id="295" r:id="rId31"/>
    <p:sldId id="272" r:id="rId32"/>
    <p:sldId id="299"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22B356-386C-46E5-82BA-DEB8F10217D0}"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4A8F383-14EA-44CD-96C0-200952BF411B}">
      <dgm:prSet/>
      <dgm:spPr/>
      <dgm:t>
        <a:bodyPr/>
        <a:lstStyle/>
        <a:p>
          <a:r>
            <a:rPr lang="en-US" b="0" i="0"/>
            <a:t>Printing presses introduced in 1480s</a:t>
          </a:r>
          <a:endParaRPr lang="en-US"/>
        </a:p>
      </dgm:t>
    </dgm:pt>
    <dgm:pt modelId="{859DA400-B767-42D2-A1DA-B6CD1435208D}" type="parTrans" cxnId="{D1C08BC5-100C-4D83-9FDA-10FB113EE844}">
      <dgm:prSet/>
      <dgm:spPr/>
      <dgm:t>
        <a:bodyPr/>
        <a:lstStyle/>
        <a:p>
          <a:endParaRPr lang="en-US"/>
        </a:p>
      </dgm:t>
    </dgm:pt>
    <dgm:pt modelId="{F1B3CF00-E1F2-439C-A193-27DD22D11EFC}" type="sibTrans" cxnId="{D1C08BC5-100C-4D83-9FDA-10FB113EE844}">
      <dgm:prSet/>
      <dgm:spPr/>
      <dgm:t>
        <a:bodyPr/>
        <a:lstStyle/>
        <a:p>
          <a:endParaRPr lang="en-US"/>
        </a:p>
      </dgm:t>
    </dgm:pt>
    <dgm:pt modelId="{993E613E-15AE-4869-A700-B6AE437B4B1B}">
      <dgm:prSet/>
      <dgm:spPr/>
      <dgm:t>
        <a:bodyPr/>
        <a:lstStyle/>
        <a:p>
          <a:r>
            <a:rPr lang="en-US" b="0" i="0"/>
            <a:t>Basic assumptions of scientific fields overthrown</a:t>
          </a:r>
          <a:endParaRPr lang="en-US"/>
        </a:p>
      </dgm:t>
    </dgm:pt>
    <dgm:pt modelId="{CB8B9E57-7783-4788-8E5E-7EE253072E36}" type="parTrans" cxnId="{66049EAE-C5DC-4A9E-AC40-A26FAF646C92}">
      <dgm:prSet/>
      <dgm:spPr/>
      <dgm:t>
        <a:bodyPr/>
        <a:lstStyle/>
        <a:p>
          <a:endParaRPr lang="en-US"/>
        </a:p>
      </dgm:t>
    </dgm:pt>
    <dgm:pt modelId="{6947C91C-8322-4B65-B140-34D5D16B65E5}" type="sibTrans" cxnId="{66049EAE-C5DC-4A9E-AC40-A26FAF646C92}">
      <dgm:prSet/>
      <dgm:spPr/>
      <dgm:t>
        <a:bodyPr/>
        <a:lstStyle/>
        <a:p>
          <a:endParaRPr lang="en-US"/>
        </a:p>
      </dgm:t>
    </dgm:pt>
    <dgm:pt modelId="{31682E27-806B-4ADE-B031-9491AD67EEA3}">
      <dgm:prSet/>
      <dgm:spPr/>
      <dgm:t>
        <a:bodyPr/>
        <a:lstStyle/>
        <a:p>
          <a:r>
            <a:rPr lang="en-US" b="0" i="0"/>
            <a:t>Main fields astronomy, anatomy, botany, physics, mathematics</a:t>
          </a:r>
          <a:endParaRPr lang="en-US"/>
        </a:p>
      </dgm:t>
    </dgm:pt>
    <dgm:pt modelId="{1C627FD5-50F1-4EBC-BB0B-B1910DF89132}" type="parTrans" cxnId="{CF2BCB56-4A0A-47D7-8CA1-77849F6A74FF}">
      <dgm:prSet/>
      <dgm:spPr/>
      <dgm:t>
        <a:bodyPr/>
        <a:lstStyle/>
        <a:p>
          <a:endParaRPr lang="en-US"/>
        </a:p>
      </dgm:t>
    </dgm:pt>
    <dgm:pt modelId="{25FC5A65-D0A3-4364-8995-7AA30050586F}" type="sibTrans" cxnId="{CF2BCB56-4A0A-47D7-8CA1-77849F6A74FF}">
      <dgm:prSet/>
      <dgm:spPr/>
      <dgm:t>
        <a:bodyPr/>
        <a:lstStyle/>
        <a:p>
          <a:endParaRPr lang="en-US"/>
        </a:p>
      </dgm:t>
    </dgm:pt>
    <dgm:pt modelId="{9DD1540E-359C-4A3A-9A38-7E4FAD936AD2}">
      <dgm:prSet/>
      <dgm:spPr/>
      <dgm:t>
        <a:bodyPr/>
        <a:lstStyle/>
        <a:p>
          <a:r>
            <a:rPr lang="en-US" b="0" i="0"/>
            <a:t>Confined to scientific communities, texts in Latin</a:t>
          </a:r>
          <a:endParaRPr lang="en-US"/>
        </a:p>
      </dgm:t>
    </dgm:pt>
    <dgm:pt modelId="{EFDAB9D6-5988-439D-BFFE-3D17329ADC6E}" type="parTrans" cxnId="{88EA9C43-6212-47A9-A520-CF72C66CA7DB}">
      <dgm:prSet/>
      <dgm:spPr/>
      <dgm:t>
        <a:bodyPr/>
        <a:lstStyle/>
        <a:p>
          <a:endParaRPr lang="en-US"/>
        </a:p>
      </dgm:t>
    </dgm:pt>
    <dgm:pt modelId="{89B27E15-69FD-4915-9B70-0F6E2EFA16FF}" type="sibTrans" cxnId="{88EA9C43-6212-47A9-A520-CF72C66CA7DB}">
      <dgm:prSet/>
      <dgm:spPr/>
      <dgm:t>
        <a:bodyPr/>
        <a:lstStyle/>
        <a:p>
          <a:endParaRPr lang="en-US"/>
        </a:p>
      </dgm:t>
    </dgm:pt>
    <dgm:pt modelId="{CD4972A6-8897-40C9-A940-5B401BC6212D}" type="pres">
      <dgm:prSet presAssocID="{4022B356-386C-46E5-82BA-DEB8F10217D0}" presName="root" presStyleCnt="0">
        <dgm:presLayoutVars>
          <dgm:dir/>
          <dgm:resizeHandles val="exact"/>
        </dgm:presLayoutVars>
      </dgm:prSet>
      <dgm:spPr/>
    </dgm:pt>
    <dgm:pt modelId="{A81BF144-C4D1-4B13-BA35-AC6B9D741910}" type="pres">
      <dgm:prSet presAssocID="{B4A8F383-14EA-44CD-96C0-200952BF411B}" presName="compNode" presStyleCnt="0"/>
      <dgm:spPr/>
    </dgm:pt>
    <dgm:pt modelId="{A595AB8F-A956-4A20-AA63-BF36570E194A}" type="pres">
      <dgm:prSet presAssocID="{B4A8F383-14EA-44CD-96C0-200952BF411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inter"/>
        </a:ext>
      </dgm:extLst>
    </dgm:pt>
    <dgm:pt modelId="{53B49165-C0D9-4227-B149-49D03A469057}" type="pres">
      <dgm:prSet presAssocID="{B4A8F383-14EA-44CD-96C0-200952BF411B}" presName="spaceRect" presStyleCnt="0"/>
      <dgm:spPr/>
    </dgm:pt>
    <dgm:pt modelId="{E4F22F27-630A-4D37-BBC9-3DAE65E3DCCB}" type="pres">
      <dgm:prSet presAssocID="{B4A8F383-14EA-44CD-96C0-200952BF411B}" presName="textRect" presStyleLbl="revTx" presStyleIdx="0" presStyleCnt="4">
        <dgm:presLayoutVars>
          <dgm:chMax val="1"/>
          <dgm:chPref val="1"/>
        </dgm:presLayoutVars>
      </dgm:prSet>
      <dgm:spPr/>
    </dgm:pt>
    <dgm:pt modelId="{5D389FB9-9068-4B53-AEA7-FFFD24AA410E}" type="pres">
      <dgm:prSet presAssocID="{F1B3CF00-E1F2-439C-A193-27DD22D11EFC}" presName="sibTrans" presStyleCnt="0"/>
      <dgm:spPr/>
    </dgm:pt>
    <dgm:pt modelId="{919B93A3-2EC9-4696-8875-23A7FF71E796}" type="pres">
      <dgm:prSet presAssocID="{993E613E-15AE-4869-A700-B6AE437B4B1B}" presName="compNode" presStyleCnt="0"/>
      <dgm:spPr/>
    </dgm:pt>
    <dgm:pt modelId="{ADD3AD8F-A9DD-4B8F-829F-33B0AEB4EF9B}" type="pres">
      <dgm:prSet presAssocID="{993E613E-15AE-4869-A700-B6AE437B4B1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tom"/>
        </a:ext>
      </dgm:extLst>
    </dgm:pt>
    <dgm:pt modelId="{8ED39D9B-1F38-4158-97E0-EC4C79C7C002}" type="pres">
      <dgm:prSet presAssocID="{993E613E-15AE-4869-A700-B6AE437B4B1B}" presName="spaceRect" presStyleCnt="0"/>
      <dgm:spPr/>
    </dgm:pt>
    <dgm:pt modelId="{8D583509-6C05-47DA-9572-64697EDA3C7A}" type="pres">
      <dgm:prSet presAssocID="{993E613E-15AE-4869-A700-B6AE437B4B1B}" presName="textRect" presStyleLbl="revTx" presStyleIdx="1" presStyleCnt="4">
        <dgm:presLayoutVars>
          <dgm:chMax val="1"/>
          <dgm:chPref val="1"/>
        </dgm:presLayoutVars>
      </dgm:prSet>
      <dgm:spPr/>
    </dgm:pt>
    <dgm:pt modelId="{160B0142-881D-4FBF-A1CA-942DDBD3FA27}" type="pres">
      <dgm:prSet presAssocID="{6947C91C-8322-4B65-B140-34D5D16B65E5}" presName="sibTrans" presStyleCnt="0"/>
      <dgm:spPr/>
    </dgm:pt>
    <dgm:pt modelId="{AEEE890B-B5A5-4546-836A-E298C824613E}" type="pres">
      <dgm:prSet presAssocID="{31682E27-806B-4ADE-B031-9491AD67EEA3}" presName="compNode" presStyleCnt="0"/>
      <dgm:spPr/>
    </dgm:pt>
    <dgm:pt modelId="{B740F72D-73A5-41A7-8ECD-1F830438CB31}" type="pres">
      <dgm:prSet presAssocID="{31682E27-806B-4ADE-B031-9491AD67EEA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lescope"/>
        </a:ext>
      </dgm:extLst>
    </dgm:pt>
    <dgm:pt modelId="{F188B329-5595-46C5-BF3D-4FCF3ECD810D}" type="pres">
      <dgm:prSet presAssocID="{31682E27-806B-4ADE-B031-9491AD67EEA3}" presName="spaceRect" presStyleCnt="0"/>
      <dgm:spPr/>
    </dgm:pt>
    <dgm:pt modelId="{032B5EBE-D045-40CC-B7E9-394B23E3D262}" type="pres">
      <dgm:prSet presAssocID="{31682E27-806B-4ADE-B031-9491AD67EEA3}" presName="textRect" presStyleLbl="revTx" presStyleIdx="2" presStyleCnt="4">
        <dgm:presLayoutVars>
          <dgm:chMax val="1"/>
          <dgm:chPref val="1"/>
        </dgm:presLayoutVars>
      </dgm:prSet>
      <dgm:spPr/>
    </dgm:pt>
    <dgm:pt modelId="{8D45AA2D-FC8B-4ACF-9123-E1D4EB945D6C}" type="pres">
      <dgm:prSet presAssocID="{25FC5A65-D0A3-4364-8995-7AA30050586F}" presName="sibTrans" presStyleCnt="0"/>
      <dgm:spPr/>
    </dgm:pt>
    <dgm:pt modelId="{5894DBB0-1F1E-4257-A9AF-57A19F0746BE}" type="pres">
      <dgm:prSet presAssocID="{9DD1540E-359C-4A3A-9A38-7E4FAD936AD2}" presName="compNode" presStyleCnt="0"/>
      <dgm:spPr/>
    </dgm:pt>
    <dgm:pt modelId="{06B8EB9A-2337-4EBF-A597-CC0B271AFE99}" type="pres">
      <dgm:prSet presAssocID="{9DD1540E-359C-4A3A-9A38-7E4FAD936AD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0162679C-66C6-45F1-A5EC-F039F5533B07}" type="pres">
      <dgm:prSet presAssocID="{9DD1540E-359C-4A3A-9A38-7E4FAD936AD2}" presName="spaceRect" presStyleCnt="0"/>
      <dgm:spPr/>
    </dgm:pt>
    <dgm:pt modelId="{9290A7C8-6EC0-4303-816C-B015526588A8}" type="pres">
      <dgm:prSet presAssocID="{9DD1540E-359C-4A3A-9A38-7E4FAD936AD2}" presName="textRect" presStyleLbl="revTx" presStyleIdx="3" presStyleCnt="4">
        <dgm:presLayoutVars>
          <dgm:chMax val="1"/>
          <dgm:chPref val="1"/>
        </dgm:presLayoutVars>
      </dgm:prSet>
      <dgm:spPr/>
    </dgm:pt>
  </dgm:ptLst>
  <dgm:cxnLst>
    <dgm:cxn modelId="{6AC6610F-998F-4FFD-A6B9-B243801CB330}" type="presOf" srcId="{993E613E-15AE-4869-A700-B6AE437B4B1B}" destId="{8D583509-6C05-47DA-9572-64697EDA3C7A}" srcOrd="0" destOrd="0" presId="urn:microsoft.com/office/officeart/2018/2/layout/IconLabelList"/>
    <dgm:cxn modelId="{F8C67142-D940-4124-B684-E9F0CD9E987B}" type="presOf" srcId="{B4A8F383-14EA-44CD-96C0-200952BF411B}" destId="{E4F22F27-630A-4D37-BBC9-3DAE65E3DCCB}" srcOrd="0" destOrd="0" presId="urn:microsoft.com/office/officeart/2018/2/layout/IconLabelList"/>
    <dgm:cxn modelId="{88EA9C43-6212-47A9-A520-CF72C66CA7DB}" srcId="{4022B356-386C-46E5-82BA-DEB8F10217D0}" destId="{9DD1540E-359C-4A3A-9A38-7E4FAD936AD2}" srcOrd="3" destOrd="0" parTransId="{EFDAB9D6-5988-439D-BFFE-3D17329ADC6E}" sibTransId="{89B27E15-69FD-4915-9B70-0F6E2EFA16FF}"/>
    <dgm:cxn modelId="{B4DA9B48-E43B-4228-963E-8B075512BF24}" type="presOf" srcId="{31682E27-806B-4ADE-B031-9491AD67EEA3}" destId="{032B5EBE-D045-40CC-B7E9-394B23E3D262}" srcOrd="0" destOrd="0" presId="urn:microsoft.com/office/officeart/2018/2/layout/IconLabelList"/>
    <dgm:cxn modelId="{CF2BCB56-4A0A-47D7-8CA1-77849F6A74FF}" srcId="{4022B356-386C-46E5-82BA-DEB8F10217D0}" destId="{31682E27-806B-4ADE-B031-9491AD67EEA3}" srcOrd="2" destOrd="0" parTransId="{1C627FD5-50F1-4EBC-BB0B-B1910DF89132}" sibTransId="{25FC5A65-D0A3-4364-8995-7AA30050586F}"/>
    <dgm:cxn modelId="{D9FAE07A-4547-43DD-8220-B7BF539B69BD}" type="presOf" srcId="{4022B356-386C-46E5-82BA-DEB8F10217D0}" destId="{CD4972A6-8897-40C9-A940-5B401BC6212D}" srcOrd="0" destOrd="0" presId="urn:microsoft.com/office/officeart/2018/2/layout/IconLabelList"/>
    <dgm:cxn modelId="{8B0D008D-B183-4554-AE7B-67778AF63D71}" type="presOf" srcId="{9DD1540E-359C-4A3A-9A38-7E4FAD936AD2}" destId="{9290A7C8-6EC0-4303-816C-B015526588A8}" srcOrd="0" destOrd="0" presId="urn:microsoft.com/office/officeart/2018/2/layout/IconLabelList"/>
    <dgm:cxn modelId="{66049EAE-C5DC-4A9E-AC40-A26FAF646C92}" srcId="{4022B356-386C-46E5-82BA-DEB8F10217D0}" destId="{993E613E-15AE-4869-A700-B6AE437B4B1B}" srcOrd="1" destOrd="0" parTransId="{CB8B9E57-7783-4788-8E5E-7EE253072E36}" sibTransId="{6947C91C-8322-4B65-B140-34D5D16B65E5}"/>
    <dgm:cxn modelId="{D1C08BC5-100C-4D83-9FDA-10FB113EE844}" srcId="{4022B356-386C-46E5-82BA-DEB8F10217D0}" destId="{B4A8F383-14EA-44CD-96C0-200952BF411B}" srcOrd="0" destOrd="0" parTransId="{859DA400-B767-42D2-A1DA-B6CD1435208D}" sibTransId="{F1B3CF00-E1F2-439C-A193-27DD22D11EFC}"/>
    <dgm:cxn modelId="{366BCF6C-ABA0-4F5C-B80E-97BE956FCDAA}" type="presParOf" srcId="{CD4972A6-8897-40C9-A940-5B401BC6212D}" destId="{A81BF144-C4D1-4B13-BA35-AC6B9D741910}" srcOrd="0" destOrd="0" presId="urn:microsoft.com/office/officeart/2018/2/layout/IconLabelList"/>
    <dgm:cxn modelId="{90A57874-CD6F-476C-9969-A40CF8C1FCE9}" type="presParOf" srcId="{A81BF144-C4D1-4B13-BA35-AC6B9D741910}" destId="{A595AB8F-A956-4A20-AA63-BF36570E194A}" srcOrd="0" destOrd="0" presId="urn:microsoft.com/office/officeart/2018/2/layout/IconLabelList"/>
    <dgm:cxn modelId="{C6439BAE-108D-4774-B70C-31FDE8B83A3D}" type="presParOf" srcId="{A81BF144-C4D1-4B13-BA35-AC6B9D741910}" destId="{53B49165-C0D9-4227-B149-49D03A469057}" srcOrd="1" destOrd="0" presId="urn:microsoft.com/office/officeart/2018/2/layout/IconLabelList"/>
    <dgm:cxn modelId="{60082851-C5E1-4B50-8CB8-81C01B9EECFC}" type="presParOf" srcId="{A81BF144-C4D1-4B13-BA35-AC6B9D741910}" destId="{E4F22F27-630A-4D37-BBC9-3DAE65E3DCCB}" srcOrd="2" destOrd="0" presId="urn:microsoft.com/office/officeart/2018/2/layout/IconLabelList"/>
    <dgm:cxn modelId="{BF7A8A0A-468E-4709-BD51-ACE144B3E9A2}" type="presParOf" srcId="{CD4972A6-8897-40C9-A940-5B401BC6212D}" destId="{5D389FB9-9068-4B53-AEA7-FFFD24AA410E}" srcOrd="1" destOrd="0" presId="urn:microsoft.com/office/officeart/2018/2/layout/IconLabelList"/>
    <dgm:cxn modelId="{DF03BE33-600C-4795-B505-8A56B5CC4D75}" type="presParOf" srcId="{CD4972A6-8897-40C9-A940-5B401BC6212D}" destId="{919B93A3-2EC9-4696-8875-23A7FF71E796}" srcOrd="2" destOrd="0" presId="urn:microsoft.com/office/officeart/2018/2/layout/IconLabelList"/>
    <dgm:cxn modelId="{CC2D0E58-FC42-4C37-A6A0-DB482F2ABB91}" type="presParOf" srcId="{919B93A3-2EC9-4696-8875-23A7FF71E796}" destId="{ADD3AD8F-A9DD-4B8F-829F-33B0AEB4EF9B}" srcOrd="0" destOrd="0" presId="urn:microsoft.com/office/officeart/2018/2/layout/IconLabelList"/>
    <dgm:cxn modelId="{FD38BB86-A67C-4953-B837-69CA436DCF76}" type="presParOf" srcId="{919B93A3-2EC9-4696-8875-23A7FF71E796}" destId="{8ED39D9B-1F38-4158-97E0-EC4C79C7C002}" srcOrd="1" destOrd="0" presId="urn:microsoft.com/office/officeart/2018/2/layout/IconLabelList"/>
    <dgm:cxn modelId="{10E321D0-E2AE-4B43-82A1-02CD1D72C1A7}" type="presParOf" srcId="{919B93A3-2EC9-4696-8875-23A7FF71E796}" destId="{8D583509-6C05-47DA-9572-64697EDA3C7A}" srcOrd="2" destOrd="0" presId="urn:microsoft.com/office/officeart/2018/2/layout/IconLabelList"/>
    <dgm:cxn modelId="{CD0B18E9-F92D-42FB-8C1B-CB6637F0B684}" type="presParOf" srcId="{CD4972A6-8897-40C9-A940-5B401BC6212D}" destId="{160B0142-881D-4FBF-A1CA-942DDBD3FA27}" srcOrd="3" destOrd="0" presId="urn:microsoft.com/office/officeart/2018/2/layout/IconLabelList"/>
    <dgm:cxn modelId="{0ED07DD0-D5B7-4132-AB0B-D8E8850ABD42}" type="presParOf" srcId="{CD4972A6-8897-40C9-A940-5B401BC6212D}" destId="{AEEE890B-B5A5-4546-836A-E298C824613E}" srcOrd="4" destOrd="0" presId="urn:microsoft.com/office/officeart/2018/2/layout/IconLabelList"/>
    <dgm:cxn modelId="{B7D5720D-0859-4582-B6E2-052C2B20A095}" type="presParOf" srcId="{AEEE890B-B5A5-4546-836A-E298C824613E}" destId="{B740F72D-73A5-41A7-8ECD-1F830438CB31}" srcOrd="0" destOrd="0" presId="urn:microsoft.com/office/officeart/2018/2/layout/IconLabelList"/>
    <dgm:cxn modelId="{5F7E1CA1-B19B-4D0C-9B47-04E9B5A4B880}" type="presParOf" srcId="{AEEE890B-B5A5-4546-836A-E298C824613E}" destId="{F188B329-5595-46C5-BF3D-4FCF3ECD810D}" srcOrd="1" destOrd="0" presId="urn:microsoft.com/office/officeart/2018/2/layout/IconLabelList"/>
    <dgm:cxn modelId="{31BD540F-D91D-48D3-9E87-FFECC96891F8}" type="presParOf" srcId="{AEEE890B-B5A5-4546-836A-E298C824613E}" destId="{032B5EBE-D045-40CC-B7E9-394B23E3D262}" srcOrd="2" destOrd="0" presId="urn:microsoft.com/office/officeart/2018/2/layout/IconLabelList"/>
    <dgm:cxn modelId="{3B4CE100-4BB8-4844-B320-61857DDE00FC}" type="presParOf" srcId="{CD4972A6-8897-40C9-A940-5B401BC6212D}" destId="{8D45AA2D-FC8B-4ACF-9123-E1D4EB945D6C}" srcOrd="5" destOrd="0" presId="urn:microsoft.com/office/officeart/2018/2/layout/IconLabelList"/>
    <dgm:cxn modelId="{49BFA5E4-4947-4FE8-9DCF-629EB2AAA38E}" type="presParOf" srcId="{CD4972A6-8897-40C9-A940-5B401BC6212D}" destId="{5894DBB0-1F1E-4257-A9AF-57A19F0746BE}" srcOrd="6" destOrd="0" presId="urn:microsoft.com/office/officeart/2018/2/layout/IconLabelList"/>
    <dgm:cxn modelId="{4B1D1807-5537-41A2-81A4-6F217BFD3B3C}" type="presParOf" srcId="{5894DBB0-1F1E-4257-A9AF-57A19F0746BE}" destId="{06B8EB9A-2337-4EBF-A597-CC0B271AFE99}" srcOrd="0" destOrd="0" presId="urn:microsoft.com/office/officeart/2018/2/layout/IconLabelList"/>
    <dgm:cxn modelId="{1FEFF832-C386-4319-9A07-BC7EA40F02AC}" type="presParOf" srcId="{5894DBB0-1F1E-4257-A9AF-57A19F0746BE}" destId="{0162679C-66C6-45F1-A5EC-F039F5533B07}" srcOrd="1" destOrd="0" presId="urn:microsoft.com/office/officeart/2018/2/layout/IconLabelList"/>
    <dgm:cxn modelId="{FDF973FF-07CF-4D7B-8C89-E9B1F3551C2C}" type="presParOf" srcId="{5894DBB0-1F1E-4257-A9AF-57A19F0746BE}" destId="{9290A7C8-6EC0-4303-816C-B015526588A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5AB8F-A956-4A20-AA63-BF36570E194A}">
      <dsp:nvSpPr>
        <dsp:cNvPr id="0" name=""/>
        <dsp:cNvSpPr/>
      </dsp:nvSpPr>
      <dsp:spPr>
        <a:xfrm>
          <a:off x="752566" y="793641"/>
          <a:ext cx="1066720" cy="10667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F22F27-630A-4D37-BBC9-3DAE65E3DCCB}">
      <dsp:nvSpPr>
        <dsp:cNvPr id="0" name=""/>
        <dsp:cNvSpPr/>
      </dsp:nvSpPr>
      <dsp:spPr>
        <a:xfrm>
          <a:off x="100682" y="2175763"/>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0" i="0" kern="1200"/>
            <a:t>Printing presses introduced in 1480s</a:t>
          </a:r>
          <a:endParaRPr lang="en-US" sz="1700" kern="1200"/>
        </a:p>
      </dsp:txBody>
      <dsp:txXfrm>
        <a:off x="100682" y="2175763"/>
        <a:ext cx="2370489" cy="720000"/>
      </dsp:txXfrm>
    </dsp:sp>
    <dsp:sp modelId="{ADD3AD8F-A9DD-4B8F-829F-33B0AEB4EF9B}">
      <dsp:nvSpPr>
        <dsp:cNvPr id="0" name=""/>
        <dsp:cNvSpPr/>
      </dsp:nvSpPr>
      <dsp:spPr>
        <a:xfrm>
          <a:off x="3537891" y="793641"/>
          <a:ext cx="1066720" cy="10667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583509-6C05-47DA-9572-64697EDA3C7A}">
      <dsp:nvSpPr>
        <dsp:cNvPr id="0" name=""/>
        <dsp:cNvSpPr/>
      </dsp:nvSpPr>
      <dsp:spPr>
        <a:xfrm>
          <a:off x="2886007" y="2175763"/>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0" i="0" kern="1200"/>
            <a:t>Basic assumptions of scientific fields overthrown</a:t>
          </a:r>
          <a:endParaRPr lang="en-US" sz="1700" kern="1200"/>
        </a:p>
      </dsp:txBody>
      <dsp:txXfrm>
        <a:off x="2886007" y="2175763"/>
        <a:ext cx="2370489" cy="720000"/>
      </dsp:txXfrm>
    </dsp:sp>
    <dsp:sp modelId="{B740F72D-73A5-41A7-8ECD-1F830438CB31}">
      <dsp:nvSpPr>
        <dsp:cNvPr id="0" name=""/>
        <dsp:cNvSpPr/>
      </dsp:nvSpPr>
      <dsp:spPr>
        <a:xfrm>
          <a:off x="6323216" y="793641"/>
          <a:ext cx="1066720" cy="10667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2B5EBE-D045-40CC-B7E9-394B23E3D262}">
      <dsp:nvSpPr>
        <dsp:cNvPr id="0" name=""/>
        <dsp:cNvSpPr/>
      </dsp:nvSpPr>
      <dsp:spPr>
        <a:xfrm>
          <a:off x="5671332" y="2175763"/>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0" i="0" kern="1200"/>
            <a:t>Main fields astronomy, anatomy, botany, physics, mathematics</a:t>
          </a:r>
          <a:endParaRPr lang="en-US" sz="1700" kern="1200"/>
        </a:p>
      </dsp:txBody>
      <dsp:txXfrm>
        <a:off x="5671332" y="2175763"/>
        <a:ext cx="2370489" cy="720000"/>
      </dsp:txXfrm>
    </dsp:sp>
    <dsp:sp modelId="{06B8EB9A-2337-4EBF-A597-CC0B271AFE99}">
      <dsp:nvSpPr>
        <dsp:cNvPr id="0" name=""/>
        <dsp:cNvSpPr/>
      </dsp:nvSpPr>
      <dsp:spPr>
        <a:xfrm>
          <a:off x="9108541" y="793641"/>
          <a:ext cx="1066720" cy="10667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90A7C8-6EC0-4303-816C-B015526588A8}">
      <dsp:nvSpPr>
        <dsp:cNvPr id="0" name=""/>
        <dsp:cNvSpPr/>
      </dsp:nvSpPr>
      <dsp:spPr>
        <a:xfrm>
          <a:off x="8456657" y="2175763"/>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0" i="0" kern="1200"/>
            <a:t>Confined to scientific communities, texts in Latin</a:t>
          </a:r>
          <a:endParaRPr lang="en-US" sz="1700" kern="1200"/>
        </a:p>
      </dsp:txBody>
      <dsp:txXfrm>
        <a:off x="8456657" y="2175763"/>
        <a:ext cx="2370489"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C088-546C-4FCB-A0C0-B4C39BADA8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BEFAAF-C594-4F45-8C12-4F1BA645B6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5A3738-AEA2-4E0F-B4B9-454325FE50CA}"/>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4A0B6394-15CF-4DE2-A7C5-A8D6537367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0B54EE-761D-415D-98CA-2B7D520836E3}"/>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1790548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0E9C-04CA-4378-A9B0-09073BB53E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FE4C1D-E435-4BF3-A35A-0F4FFBC628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338AB1-E4EE-40D7-A38A-900D505067A6}"/>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99892F93-A0C9-49DC-A863-48273DCC5D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95DA47-B14A-4C65-AA72-B5036067A19D}"/>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50014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BE02-E00A-4B5B-886F-FE1463B97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AC1EDC5-CECB-472A-8500-A19ABC4D38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377332-F0B0-457A-8560-96F6F6B999C4}"/>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762854F9-E3F4-4BCB-8C1B-254FCD1C03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B2B061-4C84-46C1-800A-9F6E783E94EC}"/>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2503864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3FE-7946-4C13-B52E-86E96ADF53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CBF062-6614-456C-B400-09D7ECDF6C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8DE2972-977C-4945-91A7-B01CBAC62E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2743836-F6A2-47CA-9BDD-D1D1DDA4D5F5}"/>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6" name="Footer Placeholder 5">
            <a:extLst>
              <a:ext uri="{FF2B5EF4-FFF2-40B4-BE49-F238E27FC236}">
                <a16:creationId xmlns:a16="http://schemas.microsoft.com/office/drawing/2014/main" id="{E5B289AF-DE3E-45F7-A513-9C7ACE1F99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9D4DAB7-1D89-4B79-9FC8-57B65277A1D9}"/>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993162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D5DB-DD92-4347-9F81-2BCC9E5B73B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C9FD96-C6D5-4E40-AFFE-24EE717416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DA8654-38E9-4950-ABF8-3772518B9C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3B1BB2-F574-4E2A-80D2-7DA82B66A9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E3A80A-DCAF-408E-B67C-C42B92DCB4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D86BEB-33F2-47FE-9288-57B3F37F3318}"/>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8" name="Footer Placeholder 7">
            <a:extLst>
              <a:ext uri="{FF2B5EF4-FFF2-40B4-BE49-F238E27FC236}">
                <a16:creationId xmlns:a16="http://schemas.microsoft.com/office/drawing/2014/main" id="{6AC64702-8296-49F8-B326-E0F542DE23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6F0A064-8020-444B-B6B2-ABC3C02D7E84}"/>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2472769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4151-AF22-4D67-BEFE-FDAED9E137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AD61BC0-AA4D-491D-A7E0-55765F50FC4D}"/>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4" name="Footer Placeholder 3">
            <a:extLst>
              <a:ext uri="{FF2B5EF4-FFF2-40B4-BE49-F238E27FC236}">
                <a16:creationId xmlns:a16="http://schemas.microsoft.com/office/drawing/2014/main" id="{8BDD855F-3928-40A0-81E1-4CA0F4339E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F3AE068-7E09-489D-BA8D-BFC7455AED86}"/>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94113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C0D5BE-6143-4B9A-A473-CA59EEDA3AFF}"/>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3" name="Footer Placeholder 2">
            <a:extLst>
              <a:ext uri="{FF2B5EF4-FFF2-40B4-BE49-F238E27FC236}">
                <a16:creationId xmlns:a16="http://schemas.microsoft.com/office/drawing/2014/main" id="{14610D50-684E-4E24-BB51-F68EF761EF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E19E8A-5690-498D-8C56-2D9A92DF1128}"/>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670470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5E0A-8F37-422D-9361-EFFDB1067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989445-7CEA-4194-A79B-76221F543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2D50C29-939E-4E8A-8B3E-CC94533E6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F56D60-0357-481C-93FB-7C7688E8240E}"/>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6" name="Footer Placeholder 5">
            <a:extLst>
              <a:ext uri="{FF2B5EF4-FFF2-40B4-BE49-F238E27FC236}">
                <a16:creationId xmlns:a16="http://schemas.microsoft.com/office/drawing/2014/main" id="{67491EB5-4A70-4AB1-8051-F52A8A64D0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8B074C-107A-4B73-BA26-19004E3B9154}"/>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1760265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D157-7A9A-4493-A1B4-AC94419CD9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3945FA5-088B-44B5-AD99-B27A501E9C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5B3F943-40B2-444D-A884-9340A4E24E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21A34F-D88E-4C85-B97F-927D637E3FFF}"/>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6" name="Footer Placeholder 5">
            <a:extLst>
              <a:ext uri="{FF2B5EF4-FFF2-40B4-BE49-F238E27FC236}">
                <a16:creationId xmlns:a16="http://schemas.microsoft.com/office/drawing/2014/main" id="{8CCE2266-93CF-4AEF-B456-330B8B6ED1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52398E-EEE1-418C-A6C9-39AF524A6F13}"/>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36409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A25B4-084A-46A0-A38A-373B8D6F0CB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E1669BA-CA97-4D3A-9530-0C846093F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7C96A1-8424-4F9C-87CD-60F81083EF97}"/>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8FE81407-F855-4C5D-8BA7-7343151BD8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D99713-2D2F-4040-AB11-083964F3146A}"/>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270014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5F9F65-76C7-4BF9-ADD4-AF9C56CA25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DC4B7D-40B0-428B-B845-3B2B53E619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A1F3E5-AE30-46E8-B648-EDE9CF4AE04C}"/>
              </a:ext>
            </a:extLst>
          </p:cNvPr>
          <p:cNvSpPr>
            <a:spLocks noGrp="1"/>
          </p:cNvSpPr>
          <p:nvPr>
            <p:ph type="dt" sz="half" idx="10"/>
          </p:nvPr>
        </p:nvSpPr>
        <p:spPr/>
        <p:txBody>
          <a:body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7CB066F1-FA7E-48AD-A113-8D6BD9C76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D3AAC-1A73-4ADF-A545-811A3F126C46}"/>
              </a:ext>
            </a:extLst>
          </p:cNvPr>
          <p:cNvSpPr>
            <a:spLocks noGrp="1"/>
          </p:cNvSpPr>
          <p:nvPr>
            <p:ph type="sldNum" sz="quarter" idx="12"/>
          </p:nvPr>
        </p:nvSpPr>
        <p:spPr/>
        <p:txBody>
          <a:bodyPr/>
          <a:lstStyle/>
          <a:p>
            <a:fld id="{71314251-74C6-4F58-A6DD-1F464B492411}" type="slidenum">
              <a:rPr lang="en-GB" smtClean="0"/>
              <a:t>‹#›</a:t>
            </a:fld>
            <a:endParaRPr lang="en-GB"/>
          </a:p>
        </p:txBody>
      </p:sp>
    </p:spTree>
    <p:extLst>
      <p:ext uri="{BB962C8B-B14F-4D97-AF65-F5344CB8AC3E}">
        <p14:creationId xmlns:p14="http://schemas.microsoft.com/office/powerpoint/2010/main" val="197639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95CA85-D35A-41E0-9E27-AC94FB1574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77BDDE-6324-4C2C-A55E-EC64EE73D3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5CEDC5-055E-4442-A57D-B64C5DDCF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72E89-0978-41D1-ADB2-6A88AE5AD410}" type="datetimeFigureOut">
              <a:rPr lang="en-GB" smtClean="0"/>
              <a:t>09/11/2021</a:t>
            </a:fld>
            <a:endParaRPr lang="en-GB"/>
          </a:p>
        </p:txBody>
      </p:sp>
      <p:sp>
        <p:nvSpPr>
          <p:cNvPr id="5" name="Footer Placeholder 4">
            <a:extLst>
              <a:ext uri="{FF2B5EF4-FFF2-40B4-BE49-F238E27FC236}">
                <a16:creationId xmlns:a16="http://schemas.microsoft.com/office/drawing/2014/main" id="{0FA7E8F3-82BE-46A1-8795-4B79755FBA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F3F5738-05F6-4B2D-8044-788C52C5C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14251-74C6-4F58-A6DD-1F464B492411}" type="slidenum">
              <a:rPr lang="en-GB" smtClean="0"/>
              <a:t>‹#›</a:t>
            </a:fld>
            <a:endParaRPr lang="en-GB"/>
          </a:p>
        </p:txBody>
      </p:sp>
    </p:spTree>
    <p:extLst>
      <p:ext uri="{BB962C8B-B14F-4D97-AF65-F5344CB8AC3E}">
        <p14:creationId xmlns:p14="http://schemas.microsoft.com/office/powerpoint/2010/main" val="3214967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image.slidesharecdn.com/17thcentury-151020093313-lva1-app6892/95/17thcentury-22-638.jpg?cb=144597054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mage3.slideserve.com/6445684/slide6-l.jpg" TargetMode="External"/><Relationship Id="rId2" Type="http://schemas.openxmlformats.org/officeDocument/2006/relationships/hyperlink" Target="https://image3.slideserve.com/6445684/slide4-l.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image3.slideserve.com/6445684/slide8-l.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BC77C-4D82-4D86-98DB-81EF0319E699}"/>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17th century English prose:</a:t>
            </a:r>
            <a:br>
              <a:rPr lang="en-US" sz="4000" kern="1200">
                <a:solidFill>
                  <a:srgbClr val="FFFFFF"/>
                </a:solidFill>
                <a:latin typeface="+mj-lt"/>
                <a:ea typeface="+mj-ea"/>
                <a:cs typeface="+mj-cs"/>
              </a:rPr>
            </a:br>
            <a:r>
              <a:rPr lang="en-US" sz="4000" kern="1200">
                <a:solidFill>
                  <a:srgbClr val="FFFFFF"/>
                </a:solidFill>
                <a:latin typeface="+mj-lt"/>
                <a:ea typeface="+mj-ea"/>
                <a:cs typeface="+mj-cs"/>
              </a:rPr>
              <a:t>Scientists &amp; Philosophers</a:t>
            </a:r>
          </a:p>
        </p:txBody>
      </p:sp>
      <p:sp>
        <p:nvSpPr>
          <p:cNvPr id="3" name="Subtitle 2">
            <a:extLst>
              <a:ext uri="{FF2B5EF4-FFF2-40B4-BE49-F238E27FC236}">
                <a16:creationId xmlns:a16="http://schemas.microsoft.com/office/drawing/2014/main" id="{7275CE17-106C-4877-BAC5-427605A45F40}"/>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indent="-228600" algn="l">
              <a:buFont typeface="Arial" panose="020B0604020202020204" pitchFamily="34" charset="0"/>
              <a:buChar char="•"/>
            </a:pPr>
            <a:r>
              <a:rPr lang="en-US" sz="2000"/>
              <a:t>Francis Bacon, Novum Organum</a:t>
            </a:r>
          </a:p>
          <a:p>
            <a:pPr indent="-228600" algn="l">
              <a:buFont typeface="Arial" panose="020B0604020202020204" pitchFamily="34" charset="0"/>
              <a:buChar char="•"/>
            </a:pPr>
            <a:r>
              <a:rPr lang="en-US" sz="2000"/>
              <a:t>Thomas Hobbes, Leviathan</a:t>
            </a:r>
          </a:p>
          <a:p>
            <a:pPr indent="-228600" algn="l">
              <a:buFont typeface="Arial" panose="020B0604020202020204" pitchFamily="34" charset="0"/>
              <a:buChar char="•"/>
            </a:pPr>
            <a:r>
              <a:rPr lang="en-US" sz="2000"/>
              <a:t>John Locke, An Essay Concerning Human Understanding</a:t>
            </a:r>
          </a:p>
          <a:p>
            <a:pPr indent="-228600" algn="l">
              <a:buFont typeface="Arial" panose="020B0604020202020204" pitchFamily="34" charset="0"/>
              <a:buChar char="•"/>
            </a:pPr>
            <a:r>
              <a:rPr lang="en-US" sz="2000"/>
              <a:t>Sir Isaac Newton</a:t>
            </a:r>
          </a:p>
        </p:txBody>
      </p:sp>
    </p:spTree>
    <p:extLst>
      <p:ext uri="{BB962C8B-B14F-4D97-AF65-F5344CB8AC3E}">
        <p14:creationId xmlns:p14="http://schemas.microsoft.com/office/powerpoint/2010/main" val="87909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8D6EAA-8995-47DC-BC2C-5FD068634036}"/>
              </a:ext>
            </a:extLst>
          </p:cNvPr>
          <p:cNvSpPr>
            <a:spLocks noGrp="1"/>
          </p:cNvSpPr>
          <p:nvPr>
            <p:ph type="title"/>
          </p:nvPr>
        </p:nvSpPr>
        <p:spPr>
          <a:xfrm>
            <a:off x="1383564" y="348865"/>
            <a:ext cx="9718111" cy="1576446"/>
          </a:xfrm>
        </p:spPr>
        <p:txBody>
          <a:bodyPr anchor="ctr">
            <a:normAutofit/>
          </a:bodyPr>
          <a:lstStyle/>
          <a:p>
            <a:r>
              <a:rPr lang="tr-TR" sz="4000" b="1" i="0" u="none" strike="noStrike">
                <a:solidFill>
                  <a:srgbClr val="FFFFFF"/>
                </a:solidFill>
                <a:effectLst/>
                <a:latin typeface="Open Sans" panose="020B0604020202020204" pitchFamily="34" charset="0"/>
              </a:rPr>
              <a:t>17th century developments</a:t>
            </a:r>
            <a:br>
              <a:rPr lang="en-US" sz="4000">
                <a:solidFill>
                  <a:srgbClr val="FFFFFF"/>
                </a:solidFill>
              </a:rPr>
            </a:br>
            <a:endParaRPr lang="en-GB" sz="4000">
              <a:solidFill>
                <a:srgbClr val="FFFFFF"/>
              </a:solidFill>
            </a:endParaRPr>
          </a:p>
        </p:txBody>
      </p:sp>
      <p:graphicFrame>
        <p:nvGraphicFramePr>
          <p:cNvPr id="5" name="Content Placeholder 2">
            <a:extLst>
              <a:ext uri="{FF2B5EF4-FFF2-40B4-BE49-F238E27FC236}">
                <a16:creationId xmlns:a16="http://schemas.microsoft.com/office/drawing/2014/main" id="{5693C955-0B7C-42D8-AE80-29C1C511737A}"/>
              </a:ext>
            </a:extLst>
          </p:cNvPr>
          <p:cNvGraphicFramePr>
            <a:graphicFrameLocks noGrp="1"/>
          </p:cNvGraphicFramePr>
          <p:nvPr>
            <p:ph idx="1"/>
            <p:extLst>
              <p:ext uri="{D42A27DB-BD31-4B8C-83A1-F6EECF244321}">
                <p14:modId xmlns:p14="http://schemas.microsoft.com/office/powerpoint/2010/main" val="376430094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3995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DAB0B0-E4C1-4AAB-821F-44B4319A1ADA}"/>
              </a:ext>
            </a:extLst>
          </p:cNvPr>
          <p:cNvSpPr>
            <a:spLocks noGrp="1"/>
          </p:cNvSpPr>
          <p:nvPr>
            <p:ph type="title"/>
          </p:nvPr>
        </p:nvSpPr>
        <p:spPr>
          <a:xfrm>
            <a:off x="804672" y="640080"/>
            <a:ext cx="3282696" cy="5257800"/>
          </a:xfrm>
        </p:spPr>
        <p:txBody>
          <a:bodyPr>
            <a:normAutofit/>
          </a:bodyPr>
          <a:lstStyle/>
          <a:p>
            <a:r>
              <a:rPr lang="tr-TR">
                <a:solidFill>
                  <a:schemeClr val="bg1"/>
                </a:solidFill>
              </a:rPr>
              <a:t>The Middle Age system of science</a:t>
            </a:r>
            <a:endParaRPr lang="en-GB">
              <a:solidFill>
                <a:schemeClr val="bg1"/>
              </a:solidFill>
            </a:endParaRPr>
          </a:p>
        </p:txBody>
      </p:sp>
      <p:sp>
        <p:nvSpPr>
          <p:cNvPr id="3" name="Content Placeholder 2">
            <a:extLst>
              <a:ext uri="{FF2B5EF4-FFF2-40B4-BE49-F238E27FC236}">
                <a16:creationId xmlns:a16="http://schemas.microsoft.com/office/drawing/2014/main" id="{32F5C8EC-5AC1-4AA7-B226-9E2F957460DC}"/>
              </a:ext>
            </a:extLst>
          </p:cNvPr>
          <p:cNvSpPr>
            <a:spLocks noGrp="1"/>
          </p:cNvSpPr>
          <p:nvPr>
            <p:ph idx="1"/>
          </p:nvPr>
        </p:nvSpPr>
        <p:spPr>
          <a:xfrm>
            <a:off x="5358384" y="640081"/>
            <a:ext cx="6024654" cy="5257800"/>
          </a:xfrm>
        </p:spPr>
        <p:txBody>
          <a:bodyPr anchor="ctr">
            <a:normAutofit/>
          </a:bodyPr>
          <a:lstStyle/>
          <a:p>
            <a:r>
              <a:rPr lang="en-US" sz="2000" b="0" i="0">
                <a:effectLst/>
                <a:latin typeface="Open Sans" panose="020B0606030504020204" pitchFamily="34" charset="0"/>
              </a:rPr>
              <a:t>Aristotelian physics: four elements – • earth, air, water and fire</a:t>
            </a:r>
            <a:endParaRPr lang="tr-TR" sz="2000" b="0" i="0">
              <a:effectLst/>
              <a:latin typeface="Open Sans" panose="020B0606030504020204" pitchFamily="34" charset="0"/>
            </a:endParaRPr>
          </a:p>
          <a:p>
            <a:r>
              <a:rPr lang="en-US" sz="2000" b="0" i="0">
                <a:effectLst/>
                <a:latin typeface="Open Sans" panose="020B0606030504020204" pitchFamily="34" charset="0"/>
              </a:rPr>
              <a:t>Ptolemaic view of universe - the • Earth was the center of the universe</a:t>
            </a:r>
            <a:endParaRPr lang="tr-TR" sz="2000" b="0" i="0">
              <a:effectLst/>
              <a:latin typeface="Open Sans" panose="020B0606030504020204" pitchFamily="34" charset="0"/>
            </a:endParaRPr>
          </a:p>
          <a:p>
            <a:r>
              <a:rPr lang="en-US" sz="2000" b="0" i="0">
                <a:effectLst/>
                <a:latin typeface="Open Sans" panose="020B0606030504020204" pitchFamily="34" charset="0"/>
              </a:rPr>
              <a:t>Medicine: four humours of the body</a:t>
            </a:r>
            <a:endParaRPr lang="tr-TR" sz="2000" b="0" i="0">
              <a:effectLst/>
              <a:latin typeface="Open Sans" panose="020B0606030504020204" pitchFamily="34" charset="0"/>
            </a:endParaRPr>
          </a:p>
          <a:p>
            <a:r>
              <a:rPr lang="en-US" sz="2000" b="0" i="0">
                <a:effectLst/>
                <a:latin typeface="Open Sans" panose="020B0606030504020204" pitchFamily="34" charset="0"/>
              </a:rPr>
              <a:t>Genetics: inherited learning </a:t>
            </a:r>
            <a:endParaRPr lang="tr-TR" sz="2000" b="0" i="0">
              <a:effectLst/>
              <a:latin typeface="Open Sans" panose="020B0606030504020204" pitchFamily="34" charset="0"/>
            </a:endParaRPr>
          </a:p>
          <a:p>
            <a:r>
              <a:rPr lang="en-US" sz="2000" b="0" i="0">
                <a:effectLst/>
                <a:latin typeface="Open Sans" panose="020B0606030504020204" pitchFamily="34" charset="0"/>
              </a:rPr>
              <a:t>Philosophy: deductive think Essentially, this theory held that the human body was filled with four basic substances, called four humours, or humors, which are in balance when a person is healthy. All diseases and disabilities resulted from an excess or deficit of one of these four humors. The four humors were identified as black bile, yellow bile, phlegm, and blood</a:t>
            </a:r>
            <a:endParaRPr lang="en-GB" sz="2000"/>
          </a:p>
        </p:txBody>
      </p:sp>
    </p:spTree>
    <p:extLst>
      <p:ext uri="{BB962C8B-B14F-4D97-AF65-F5344CB8AC3E}">
        <p14:creationId xmlns:p14="http://schemas.microsoft.com/office/powerpoint/2010/main" val="210650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7A74B-A324-4BD7-A525-48B117F4BF01}"/>
              </a:ext>
            </a:extLst>
          </p:cNvPr>
          <p:cNvSpPr>
            <a:spLocks noGrp="1"/>
          </p:cNvSpPr>
          <p:nvPr>
            <p:ph idx="1"/>
          </p:nvPr>
        </p:nvSpPr>
        <p:spPr>
          <a:xfrm>
            <a:off x="838200" y="636998"/>
            <a:ext cx="10515600" cy="5539965"/>
          </a:xfrm>
        </p:spPr>
        <p:txBody>
          <a:bodyPr>
            <a:normAutofit/>
          </a:bodyPr>
          <a:lstStyle/>
          <a:p>
            <a:pPr marL="0" indent="0" algn="l">
              <a:buNone/>
            </a:pPr>
            <a:r>
              <a:rPr lang="en-US" b="0" i="0" dirty="0">
                <a:solidFill>
                  <a:srgbClr val="3B3835"/>
                </a:solidFill>
                <a:effectLst/>
                <a:latin typeface="HelveticaNeue-Light"/>
              </a:rPr>
              <a:t>CULTURE: THE SCIENTIFIC REVOLUTION Science and thinking made big progress with the development of </a:t>
            </a:r>
            <a:r>
              <a:rPr lang="en-US" b="1" i="0" dirty="0">
                <a:solidFill>
                  <a:srgbClr val="3B3835"/>
                </a:solidFill>
                <a:effectLst/>
                <a:latin typeface="HelveticaNeue-Light"/>
              </a:rPr>
              <a:t>Empiricism</a:t>
            </a:r>
            <a:r>
              <a:rPr lang="en-US" b="0" i="0" dirty="0">
                <a:solidFill>
                  <a:srgbClr val="3B3835"/>
                </a:solidFill>
                <a:effectLst/>
                <a:latin typeface="HelveticaNeue-Light"/>
              </a:rPr>
              <a:t> and </a:t>
            </a:r>
            <a:r>
              <a:rPr lang="en-US" b="1" i="0" dirty="0">
                <a:solidFill>
                  <a:srgbClr val="3B3835"/>
                </a:solidFill>
                <a:effectLst/>
                <a:latin typeface="HelveticaNeue-Light"/>
              </a:rPr>
              <a:t>Rationalism</a:t>
            </a:r>
            <a:r>
              <a:rPr lang="en-US" b="0" i="0" dirty="0">
                <a:solidFill>
                  <a:srgbClr val="3B3835"/>
                </a:solidFill>
                <a:effectLst/>
                <a:latin typeface="HelveticaNeue-Light"/>
              </a:rPr>
              <a:t>. This is why the 17th century is known as the Scientific Revolution century. - Empiricism: method of knowledge and research based on </a:t>
            </a:r>
            <a:r>
              <a:rPr lang="en-US" b="1" i="0" dirty="0">
                <a:solidFill>
                  <a:srgbClr val="3B3835"/>
                </a:solidFill>
                <a:effectLst/>
                <a:latin typeface="HelveticaNeue-Light"/>
              </a:rPr>
              <a:t>experience</a:t>
            </a:r>
            <a:r>
              <a:rPr lang="en-US" b="0" i="0" dirty="0">
                <a:solidFill>
                  <a:srgbClr val="3B3835"/>
                </a:solidFill>
                <a:effectLst/>
                <a:latin typeface="HelveticaNeue-Light"/>
              </a:rPr>
              <a:t> (observing, formulating hypotheses, proving them with experiments…). The main representative of the empiricist method was Galileo Galilei: he improved the telescope (invented by Johannes Kepler) and he defended the heliocentric theory formulated by Nicolaus Copernicus in the 16th century. Galileo was condemned by the Inquisition and was on the verge of dying burnt at the stake for contradicting the official Catholic dogma. Galileo obliged to recant before the Inquisition Court</a:t>
            </a:r>
          </a:p>
          <a:p>
            <a:endParaRPr lang="en-GB" dirty="0"/>
          </a:p>
        </p:txBody>
      </p:sp>
    </p:spTree>
    <p:extLst>
      <p:ext uri="{BB962C8B-B14F-4D97-AF65-F5344CB8AC3E}">
        <p14:creationId xmlns:p14="http://schemas.microsoft.com/office/powerpoint/2010/main" val="2328776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DE71247-7EAF-4F9E-944D-C8CADC41564E}"/>
              </a:ext>
            </a:extLst>
          </p:cNvPr>
          <p:cNvSpPr>
            <a:spLocks noGrp="1"/>
          </p:cNvSpPr>
          <p:nvPr>
            <p:ph idx="1"/>
          </p:nvPr>
        </p:nvSpPr>
        <p:spPr>
          <a:xfrm>
            <a:off x="4447308" y="591344"/>
            <a:ext cx="6906491" cy="5585619"/>
          </a:xfrm>
        </p:spPr>
        <p:txBody>
          <a:bodyPr anchor="ctr">
            <a:normAutofit/>
          </a:bodyPr>
          <a:lstStyle/>
          <a:p>
            <a:pPr marL="0" indent="0">
              <a:buNone/>
            </a:pPr>
            <a:r>
              <a:rPr lang="en-US" sz="2400" b="0" i="0" u="none" strike="noStrike">
                <a:effectLst/>
                <a:latin typeface="HelveticaNeue-Light"/>
                <a:hlinkClick r:id="rId2" tooltip="Rationalism was started&#10;by the French philosopher&#10;René Desc..."/>
              </a:rPr>
              <a:t> </a:t>
            </a:r>
            <a:r>
              <a:rPr lang="en-US" sz="2400" b="0" i="0">
                <a:effectLst/>
                <a:latin typeface="HelveticaNeue-Light"/>
              </a:rPr>
              <a:t>Rationalism was started by the French philosopher René </a:t>
            </a:r>
            <a:r>
              <a:rPr lang="en-US" sz="2400" b="1" i="0">
                <a:effectLst/>
                <a:latin typeface="HelveticaNeue-Light"/>
              </a:rPr>
              <a:t>Descartes</a:t>
            </a:r>
            <a:r>
              <a:rPr lang="en-US" sz="2400" b="0" i="0">
                <a:effectLst/>
                <a:latin typeface="HelveticaNeue-Light"/>
              </a:rPr>
              <a:t>, who defended the </a:t>
            </a:r>
            <a:r>
              <a:rPr lang="en-US" sz="2400" b="1" i="0">
                <a:effectLst/>
                <a:latin typeface="HelveticaNeue-Light"/>
              </a:rPr>
              <a:t>use of doubt </a:t>
            </a:r>
            <a:r>
              <a:rPr lang="en-US" sz="2400" b="0" i="0">
                <a:effectLst/>
                <a:latin typeface="HelveticaNeue-Light"/>
              </a:rPr>
              <a:t>as a method to know the world and he proposed the mathematic language as a model on which to base knowledge. He exposed his ideas on the Discourse on the Method.</a:t>
            </a:r>
            <a:endParaRPr lang="tr-TR" sz="2400" b="0" i="0">
              <a:effectLst/>
              <a:latin typeface="HelveticaNeue-Light"/>
            </a:endParaRPr>
          </a:p>
          <a:p>
            <a:pPr marL="0" indent="0">
              <a:buNone/>
            </a:pPr>
            <a:endParaRPr lang="tr-TR" sz="2400">
              <a:latin typeface="HelveticaNeue-Light"/>
            </a:endParaRPr>
          </a:p>
          <a:p>
            <a:pPr marL="0" indent="0">
              <a:buNone/>
            </a:pPr>
            <a:r>
              <a:rPr lang="en-US" sz="2400" b="1" i="0">
                <a:effectLst/>
                <a:latin typeface="HelveticaNeue-Light"/>
              </a:rPr>
              <a:t>Royal Academy of Sciences</a:t>
            </a:r>
            <a:r>
              <a:rPr lang="en-US" sz="2400" b="0" i="0">
                <a:effectLst/>
                <a:latin typeface="HelveticaNeue-Light"/>
              </a:rPr>
              <a:t>, </a:t>
            </a:r>
            <a:r>
              <a:rPr lang="en-US" sz="2400" b="0" i="0" err="1">
                <a:effectLst/>
                <a:latin typeface="HelveticaNeue-Light"/>
              </a:rPr>
              <a:t>París</a:t>
            </a:r>
            <a:r>
              <a:rPr lang="en-US" sz="2400" b="0" i="0">
                <a:effectLst/>
                <a:latin typeface="HelveticaNeue-Light"/>
              </a:rPr>
              <a:t> Royal Society, </a:t>
            </a:r>
            <a:r>
              <a:rPr lang="en-US" sz="2400" b="0" i="0" err="1">
                <a:effectLst/>
                <a:latin typeface="HelveticaNeue-Light"/>
              </a:rPr>
              <a:t>Londres</a:t>
            </a:r>
            <a:r>
              <a:rPr lang="en-US" sz="2400" b="0" i="0">
                <a:effectLst/>
                <a:latin typeface="HelveticaNeue-Light"/>
              </a:rPr>
              <a:t> Academies continued to have an important role in commissioning scientific researches. In the 17th century some kings were conscious of the importance of scientific knowledge and they founded academies, as the Royal Academies of Sciences, Art and Language in France or the Royal Society in Great Britain.</a:t>
            </a:r>
          </a:p>
          <a:p>
            <a:endParaRPr lang="en-GB" sz="2400"/>
          </a:p>
        </p:txBody>
      </p:sp>
    </p:spTree>
    <p:extLst>
      <p:ext uri="{BB962C8B-B14F-4D97-AF65-F5344CB8AC3E}">
        <p14:creationId xmlns:p14="http://schemas.microsoft.com/office/powerpoint/2010/main" val="274609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B6E660-FC7D-4F42-9405-4BAD37F2E3E7}"/>
              </a:ext>
            </a:extLst>
          </p:cNvPr>
          <p:cNvSpPr>
            <a:spLocks noGrp="1"/>
          </p:cNvSpPr>
          <p:nvPr>
            <p:ph idx="1"/>
          </p:nvPr>
        </p:nvSpPr>
        <p:spPr>
          <a:xfrm>
            <a:off x="4447308" y="591344"/>
            <a:ext cx="6906491" cy="5585619"/>
          </a:xfrm>
        </p:spPr>
        <p:txBody>
          <a:bodyPr anchor="ctr">
            <a:normAutofit/>
          </a:bodyPr>
          <a:lstStyle/>
          <a:p>
            <a:pPr marL="0" indent="0">
              <a:buNone/>
            </a:pPr>
            <a:r>
              <a:rPr lang="en-US" sz="1800" b="1" i="0" u="none" strike="noStrike">
                <a:effectLst/>
                <a:latin typeface="Open Sans" panose="020B0606030504020204" pitchFamily="34" charset="0"/>
                <a:hlinkClick r:id="rId2" tooltip="slide4"/>
              </a:rPr>
              <a:t>Johannes Kepler (1571-1630)</a:t>
            </a:r>
            <a:r>
              <a:rPr lang="en-US" sz="1800" b="0" i="0">
                <a:effectLst/>
                <a:latin typeface="Open Sans" panose="020B0606030504020204" pitchFamily="34" charset="0"/>
              </a:rPr>
              <a:t> </a:t>
            </a:r>
            <a:endParaRPr lang="tr-TR" sz="1800" b="0" i="0">
              <a:effectLst/>
              <a:latin typeface="Open Sans" panose="020B0606030504020204" pitchFamily="34" charset="0"/>
            </a:endParaRPr>
          </a:p>
          <a:p>
            <a:pPr marL="0" indent="0">
              <a:buNone/>
            </a:pPr>
            <a:r>
              <a:rPr lang="en-US" sz="1800" b="0" i="0">
                <a:effectLst/>
                <a:latin typeface="Open Sans" panose="020B0606030504020204" pitchFamily="34" charset="0"/>
              </a:rPr>
              <a:t>• </a:t>
            </a:r>
            <a:r>
              <a:rPr lang="en-US" sz="1800" b="0" i="0" err="1">
                <a:effectLst/>
                <a:latin typeface="Open Sans" panose="020B0606030504020204" pitchFamily="34" charset="0"/>
              </a:rPr>
              <a:t>Astronomia</a:t>
            </a:r>
            <a:r>
              <a:rPr lang="en-US" sz="1800" b="0" i="0">
                <a:effectLst/>
                <a:latin typeface="Open Sans" panose="020B0606030504020204" pitchFamily="34" charset="0"/>
              </a:rPr>
              <a:t> Nova “The New Astronomy,” 1609</a:t>
            </a:r>
            <a:endParaRPr lang="tr-TR" sz="1800" b="0" i="0">
              <a:effectLst/>
              <a:latin typeface="Open Sans" panose="020B0606030504020204" pitchFamily="34" charset="0"/>
            </a:endParaRPr>
          </a:p>
          <a:p>
            <a:pPr marL="0" indent="0">
              <a:buNone/>
            </a:pPr>
            <a:r>
              <a:rPr lang="en-US" sz="1800" b="0" i="0">
                <a:effectLst/>
                <a:latin typeface="Open Sans" panose="020B0606030504020204" pitchFamily="34" charset="0"/>
              </a:rPr>
              <a:t> • Looking at recorded sightings of Mars </a:t>
            </a:r>
            <a:endParaRPr lang="tr-TR" sz="1800" b="0" i="0">
              <a:effectLst/>
              <a:latin typeface="Open Sans" panose="020B0606030504020204" pitchFamily="34" charset="0"/>
            </a:endParaRPr>
          </a:p>
          <a:p>
            <a:pPr marL="0" indent="0">
              <a:buNone/>
            </a:pPr>
            <a:r>
              <a:rPr lang="en-US" sz="1800" b="0" i="0">
                <a:effectLst/>
                <a:latin typeface="Open Sans" panose="020B0606030504020204" pitchFamily="34" charset="0"/>
              </a:rPr>
              <a:t>• All planets moving in elliptical orbits</a:t>
            </a:r>
          </a:p>
          <a:p>
            <a:r>
              <a:rPr lang="en-US" sz="1800"/>
              <a:t>Galileo Galilei (1564-1642) </a:t>
            </a:r>
            <a:endParaRPr lang="tr-TR" sz="1800"/>
          </a:p>
          <a:p>
            <a:r>
              <a:rPr lang="en-US" sz="1800"/>
              <a:t>• 1609 telescope </a:t>
            </a:r>
            <a:endParaRPr lang="tr-TR" sz="1800"/>
          </a:p>
          <a:p>
            <a:r>
              <a:rPr lang="en-US" sz="1800"/>
              <a:t>• 1632 Dialogues on the Two Chief Systems of the World (forced by Church to recant)</a:t>
            </a:r>
            <a:endParaRPr lang="tr-TR" sz="1800"/>
          </a:p>
          <a:p>
            <a:r>
              <a:rPr lang="en-US" sz="1800"/>
              <a:t> • Universe subject to mathematical laws</a:t>
            </a:r>
            <a:endParaRPr lang="tr-TR" sz="1800"/>
          </a:p>
          <a:p>
            <a:r>
              <a:rPr lang="en-US" sz="1800"/>
              <a:t> • Nature inherently logical</a:t>
            </a:r>
            <a:endParaRPr lang="tr-TR" sz="1800"/>
          </a:p>
          <a:p>
            <a:r>
              <a:rPr lang="en-US" sz="1800" b="1" i="0" u="none" strike="noStrike">
                <a:effectLst/>
                <a:latin typeface="Open Sans" panose="020B0606030504020204" pitchFamily="34" charset="0"/>
                <a:hlinkClick r:id="rId3" tooltip="slide6"/>
              </a:rPr>
              <a:t>Isaac Newton (1642-1727)</a:t>
            </a:r>
            <a:r>
              <a:rPr lang="en-US" sz="1800" b="0" i="0">
                <a:effectLst/>
                <a:latin typeface="Open Sans" panose="020B0606030504020204" pitchFamily="34" charset="0"/>
              </a:rPr>
              <a:t> </a:t>
            </a:r>
            <a:endParaRPr lang="tr-TR" sz="1800" b="0" i="0">
              <a:effectLst/>
              <a:latin typeface="Open Sans" panose="020B0606030504020204" pitchFamily="34" charset="0"/>
            </a:endParaRPr>
          </a:p>
          <a:p>
            <a:r>
              <a:rPr lang="en-US" sz="1800" b="0" i="0">
                <a:effectLst/>
                <a:latin typeface="Open Sans" panose="020B0606030504020204" pitchFamily="34" charset="0"/>
              </a:rPr>
              <a:t>• Overhauled principles of physics </a:t>
            </a:r>
            <a:endParaRPr lang="tr-TR" sz="1800" b="0" i="0">
              <a:effectLst/>
              <a:latin typeface="Open Sans" panose="020B0606030504020204" pitchFamily="34" charset="0"/>
            </a:endParaRPr>
          </a:p>
          <a:p>
            <a:r>
              <a:rPr lang="en-US" sz="1800" b="0" i="0">
                <a:effectLst/>
                <a:latin typeface="Open Sans" panose="020B0606030504020204" pitchFamily="34" charset="0"/>
              </a:rPr>
              <a:t>• Principia Mathematica, 1687</a:t>
            </a:r>
            <a:endParaRPr lang="tr-TR" sz="1800" b="0" i="0">
              <a:effectLst/>
              <a:latin typeface="Open Sans" panose="020B0606030504020204" pitchFamily="34" charset="0"/>
            </a:endParaRPr>
          </a:p>
          <a:p>
            <a:r>
              <a:rPr lang="en-US" sz="1800" b="0" i="0">
                <a:effectLst/>
                <a:latin typeface="Open Sans" panose="020B0606030504020204" pitchFamily="34" charset="0"/>
              </a:rPr>
              <a:t> • Three Laws of Motion, Principles of inertia, gravity</a:t>
            </a:r>
            <a:br>
              <a:rPr lang="en-US" sz="1800"/>
            </a:br>
            <a:endParaRPr lang="en-US" sz="1800"/>
          </a:p>
        </p:txBody>
      </p:sp>
    </p:spTree>
    <p:extLst>
      <p:ext uri="{BB962C8B-B14F-4D97-AF65-F5344CB8AC3E}">
        <p14:creationId xmlns:p14="http://schemas.microsoft.com/office/powerpoint/2010/main" val="532049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3ABE96-9D10-4155-B9DD-AD64FE99B369}"/>
              </a:ext>
            </a:extLst>
          </p:cNvPr>
          <p:cNvSpPr>
            <a:spLocks noGrp="1"/>
          </p:cNvSpPr>
          <p:nvPr>
            <p:ph type="title"/>
          </p:nvPr>
        </p:nvSpPr>
        <p:spPr>
          <a:xfrm>
            <a:off x="686834" y="1153572"/>
            <a:ext cx="3200400" cy="4461163"/>
          </a:xfrm>
        </p:spPr>
        <p:txBody>
          <a:bodyPr>
            <a:normAutofit/>
          </a:bodyPr>
          <a:lstStyle/>
          <a:p>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FE4BB4F-AEBF-4BDE-BA8D-E92D733E31B0}"/>
              </a:ext>
            </a:extLst>
          </p:cNvPr>
          <p:cNvSpPr>
            <a:spLocks noGrp="1"/>
          </p:cNvSpPr>
          <p:nvPr>
            <p:ph idx="1"/>
          </p:nvPr>
        </p:nvSpPr>
        <p:spPr>
          <a:xfrm>
            <a:off x="4447308" y="591344"/>
            <a:ext cx="6906491" cy="5585619"/>
          </a:xfrm>
        </p:spPr>
        <p:txBody>
          <a:bodyPr anchor="ctr">
            <a:normAutofit/>
          </a:bodyPr>
          <a:lstStyle/>
          <a:p>
            <a:pPr marL="0" indent="0">
              <a:buNone/>
            </a:pPr>
            <a:r>
              <a:rPr lang="en-US" b="1" i="0" u="none" strike="noStrike">
                <a:effectLst/>
                <a:latin typeface="Open Sans" panose="020B0606030504020204" pitchFamily="34" charset="0"/>
                <a:hlinkClick r:id="rId2" tooltip="slide8"/>
              </a:rPr>
              <a:t>John Locke (1632-1704)</a:t>
            </a:r>
            <a:r>
              <a:rPr lang="en-US" b="0" i="0">
                <a:effectLst/>
                <a:latin typeface="Open Sans" panose="020B0606030504020204" pitchFamily="34" charset="0"/>
              </a:rPr>
              <a:t> </a:t>
            </a:r>
            <a:endParaRPr lang="tr-TR" b="0" i="0">
              <a:effectLst/>
              <a:latin typeface="Open Sans" panose="020B0606030504020204" pitchFamily="34" charset="0"/>
            </a:endParaRPr>
          </a:p>
          <a:p>
            <a:pPr marL="0" indent="0">
              <a:buNone/>
            </a:pPr>
            <a:r>
              <a:rPr lang="en-US" b="0" i="0">
                <a:effectLst/>
                <a:latin typeface="Open Sans" panose="020B0606030504020204" pitchFamily="34" charset="0"/>
              </a:rPr>
              <a:t>• Father of modern psychology, sociology </a:t>
            </a:r>
            <a:endParaRPr lang="tr-TR" b="0" i="0">
              <a:effectLst/>
              <a:latin typeface="Open Sans" panose="020B0606030504020204" pitchFamily="34" charset="0"/>
            </a:endParaRPr>
          </a:p>
          <a:p>
            <a:pPr marL="0" indent="0">
              <a:buNone/>
            </a:pPr>
            <a:r>
              <a:rPr lang="en-US" b="0" i="0">
                <a:effectLst/>
                <a:latin typeface="Open Sans" panose="020B0606030504020204" pitchFamily="34" charset="0"/>
              </a:rPr>
              <a:t>• Essay Concerning Human Understanding </a:t>
            </a:r>
            <a:endParaRPr lang="tr-TR" b="0" i="0">
              <a:effectLst/>
              <a:latin typeface="Open Sans" panose="020B0606030504020204" pitchFamily="34" charset="0"/>
            </a:endParaRPr>
          </a:p>
          <a:p>
            <a:pPr marL="0" indent="0">
              <a:buNone/>
            </a:pPr>
            <a:r>
              <a:rPr lang="en-US" b="0" i="0">
                <a:effectLst/>
                <a:latin typeface="Open Sans" panose="020B0606030504020204" pitchFamily="34" charset="0"/>
              </a:rPr>
              <a:t>• Two Treatises on Government (1689) — Natural rights </a:t>
            </a:r>
            <a:endParaRPr lang="tr-TR" b="0" i="0">
              <a:effectLst/>
              <a:latin typeface="Open Sans" panose="020B0606030504020204" pitchFamily="34" charset="0"/>
            </a:endParaRPr>
          </a:p>
          <a:p>
            <a:pPr marL="0" indent="0">
              <a:buNone/>
            </a:pPr>
            <a:r>
              <a:rPr lang="en-US" b="0" i="0">
                <a:effectLst/>
                <a:latin typeface="Open Sans" panose="020B0606030504020204" pitchFamily="34" charset="0"/>
              </a:rPr>
              <a:t>• all knowledge is derived by experience </a:t>
            </a:r>
            <a:endParaRPr lang="tr-TR" b="0" i="0">
              <a:effectLst/>
              <a:latin typeface="Open Sans" panose="020B0606030504020204" pitchFamily="34" charset="0"/>
            </a:endParaRPr>
          </a:p>
          <a:p>
            <a:pPr marL="0" indent="0">
              <a:buNone/>
            </a:pPr>
            <a:r>
              <a:rPr lang="en-US" b="0" i="0">
                <a:effectLst/>
                <a:latin typeface="Open Sans" panose="020B0606030504020204" pitchFamily="34" charset="0"/>
              </a:rPr>
              <a:t>• Letter Concerning Toleration (1689)</a:t>
            </a:r>
            <a:br>
              <a:rPr lang="en-US" dirty="0"/>
            </a:br>
            <a:endParaRPr lang="en-GB"/>
          </a:p>
        </p:txBody>
      </p:sp>
    </p:spTree>
    <p:extLst>
      <p:ext uri="{BB962C8B-B14F-4D97-AF65-F5344CB8AC3E}">
        <p14:creationId xmlns:p14="http://schemas.microsoft.com/office/powerpoint/2010/main" val="299993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Galileo_Galilei_1015956">
            <a:extLst>
              <a:ext uri="{FF2B5EF4-FFF2-40B4-BE49-F238E27FC236}">
                <a16:creationId xmlns:a16="http://schemas.microsoft.com/office/drawing/2014/main" id="{4A2E9409-4087-422A-83E8-635FA367BB9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41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0042B0-1737-4EE6-AEB1-547993DF93A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altLang="en-US" sz="3600">
                <a:solidFill>
                  <a:schemeClr val="tx1">
                    <a:lumMod val="85000"/>
                    <a:lumOff val="15000"/>
                  </a:schemeClr>
                </a:solidFill>
              </a:rPr>
              <a:t>Galileo in front of the Catholic church</a:t>
            </a:r>
            <a:endParaRPr lang="en-US" sz="360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89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1ECE9C-221C-40C7-8FEA-645DA5ED3162}"/>
              </a:ext>
            </a:extLst>
          </p:cNvPr>
          <p:cNvSpPr>
            <a:spLocks noGrp="1"/>
          </p:cNvSpPr>
          <p:nvPr>
            <p:ph type="title"/>
          </p:nvPr>
        </p:nvSpPr>
        <p:spPr>
          <a:xfrm>
            <a:off x="686834" y="1153572"/>
            <a:ext cx="3200400" cy="4461163"/>
          </a:xfrm>
        </p:spPr>
        <p:txBody>
          <a:bodyPr>
            <a:normAutofit/>
          </a:bodyPr>
          <a:lstStyle/>
          <a:p>
            <a:r>
              <a:rPr lang="tr-TR" sz="4100">
                <a:solidFill>
                  <a:srgbClr val="FFFFFF"/>
                </a:solidFill>
              </a:rPr>
              <a:t>Results of scientific developments</a:t>
            </a:r>
            <a:endParaRPr lang="en-GB"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E5E5AB-8F90-4663-9869-323C2B7239C6}"/>
              </a:ext>
            </a:extLst>
          </p:cNvPr>
          <p:cNvSpPr>
            <a:spLocks noGrp="1"/>
          </p:cNvSpPr>
          <p:nvPr>
            <p:ph idx="1"/>
          </p:nvPr>
        </p:nvSpPr>
        <p:spPr>
          <a:xfrm>
            <a:off x="4447308" y="591344"/>
            <a:ext cx="6906491" cy="5585619"/>
          </a:xfrm>
        </p:spPr>
        <p:txBody>
          <a:bodyPr anchor="ctr">
            <a:normAutofit/>
          </a:bodyPr>
          <a:lstStyle/>
          <a:p>
            <a:r>
              <a:rPr lang="en-US" sz="2200"/>
              <a:t>Led directly to the Enlightenment</a:t>
            </a:r>
          </a:p>
          <a:p>
            <a:r>
              <a:rPr lang="en-US" sz="2200"/>
              <a:t>Improvements in </a:t>
            </a:r>
            <a:r>
              <a:rPr lang="en-US" sz="2200" b="1"/>
              <a:t>exploration</a:t>
            </a:r>
          </a:p>
          <a:p>
            <a:r>
              <a:rPr lang="en-US" sz="2200"/>
              <a:t>Spirit of experimentation perhaps helped accelerate the Agricultural Revolution</a:t>
            </a:r>
          </a:p>
          <a:p>
            <a:r>
              <a:rPr lang="en-US" sz="2200"/>
              <a:t>Improvements in </a:t>
            </a:r>
            <a:r>
              <a:rPr lang="en-US" sz="2200" b="1"/>
              <a:t>medical knowledge </a:t>
            </a:r>
            <a:r>
              <a:rPr lang="en-US" sz="2200"/>
              <a:t>helped improve the quality of life later</a:t>
            </a:r>
          </a:p>
          <a:p>
            <a:r>
              <a:rPr lang="en-US" sz="2200" b="1"/>
              <a:t>Science and religion were not in acute conflict </a:t>
            </a:r>
            <a:r>
              <a:rPr lang="en-US" sz="2200"/>
              <a:t>until the 19th and 20th centuries</a:t>
            </a:r>
          </a:p>
          <a:p>
            <a:r>
              <a:rPr lang="en-US" sz="2200"/>
              <a:t>No attempt in the 17th and 18th centuries </a:t>
            </a:r>
            <a:r>
              <a:rPr lang="en-US" sz="2200" b="1"/>
              <a:t>to secularize science</a:t>
            </a:r>
          </a:p>
          <a:p>
            <a:r>
              <a:rPr lang="en-US" sz="2200"/>
              <a:t>After Catholic counterreformation the </a:t>
            </a:r>
            <a:r>
              <a:rPr lang="en-US" sz="2200" b="1"/>
              <a:t>church became more hostile to science </a:t>
            </a:r>
            <a:r>
              <a:rPr lang="en-US" sz="2200"/>
              <a:t>and science declined in Italy</a:t>
            </a:r>
          </a:p>
          <a:p>
            <a:r>
              <a:rPr lang="en-US" sz="2200" b="1"/>
              <a:t>Protestant</a:t>
            </a:r>
            <a:r>
              <a:rPr lang="en-US" sz="2200"/>
              <a:t> countries became the leaders of the Scientific Revolution, Especially England</a:t>
            </a:r>
          </a:p>
          <a:p>
            <a:endParaRPr lang="en-GB" sz="2200"/>
          </a:p>
        </p:txBody>
      </p:sp>
    </p:spTree>
    <p:extLst>
      <p:ext uri="{BB962C8B-B14F-4D97-AF65-F5344CB8AC3E}">
        <p14:creationId xmlns:p14="http://schemas.microsoft.com/office/powerpoint/2010/main" val="1035979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DFE54C-6ADD-4181-994F-AA2C8288D4EC}"/>
              </a:ext>
            </a:extLst>
          </p:cNvPr>
          <p:cNvSpPr>
            <a:spLocks noGrp="1"/>
          </p:cNvSpPr>
          <p:nvPr>
            <p:ph type="title"/>
          </p:nvPr>
        </p:nvSpPr>
        <p:spPr>
          <a:xfrm>
            <a:off x="5297762" y="329184"/>
            <a:ext cx="6251110" cy="1783080"/>
          </a:xfrm>
        </p:spPr>
        <p:txBody>
          <a:bodyPr anchor="b">
            <a:normAutofit/>
          </a:bodyPr>
          <a:lstStyle/>
          <a:p>
            <a:r>
              <a:rPr lang="tr-TR" sz="3800" b="1" i="0">
                <a:effectLst/>
                <a:latin typeface="Open Sans" panose="020B0606030504020204" pitchFamily="34" charset="0"/>
              </a:rPr>
              <a:t>Leviathan, Thomas Hobbes </a:t>
            </a:r>
            <a:br>
              <a:rPr lang="tr-TR" sz="3800"/>
            </a:br>
            <a:endParaRPr lang="en-GB" sz="3800"/>
          </a:p>
        </p:txBody>
      </p:sp>
      <p:pic>
        <p:nvPicPr>
          <p:cNvPr id="2050" name="Picture 2" descr="Thomas Hobbes - Vikisöz">
            <a:extLst>
              <a:ext uri="{FF2B5EF4-FFF2-40B4-BE49-F238E27FC236}">
                <a16:creationId xmlns:a16="http://schemas.microsoft.com/office/drawing/2014/main" id="{EF418D16-3EC1-40A2-846B-486AC3F594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98" r="3379"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7F01D0-3983-416C-A3B2-3DAD04E6667A}"/>
              </a:ext>
            </a:extLst>
          </p:cNvPr>
          <p:cNvSpPr>
            <a:spLocks noGrp="1"/>
          </p:cNvSpPr>
          <p:nvPr>
            <p:ph idx="1"/>
          </p:nvPr>
        </p:nvSpPr>
        <p:spPr>
          <a:xfrm>
            <a:off x="5297762" y="2706624"/>
            <a:ext cx="6251110" cy="3483864"/>
          </a:xfrm>
        </p:spPr>
        <p:txBody>
          <a:bodyPr>
            <a:normAutofit/>
          </a:bodyPr>
          <a:lstStyle/>
          <a:p>
            <a:r>
              <a:rPr lang="en-US" sz="2200" b="0" i="0" dirty="0">
                <a:effectLst/>
                <a:latin typeface="Open Sans" panose="020B0606030504020204" pitchFamily="34" charset="0"/>
              </a:rPr>
              <a:t>Wrote it in 1651, England</a:t>
            </a:r>
            <a:endParaRPr lang="tr-TR" sz="2200" b="0" i="0" dirty="0">
              <a:effectLst/>
              <a:latin typeface="Open Sans" panose="020B0606030504020204" pitchFamily="34" charset="0"/>
            </a:endParaRPr>
          </a:p>
          <a:p>
            <a:r>
              <a:rPr lang="en-US" sz="2200" b="0" i="0" dirty="0">
                <a:effectLst/>
                <a:latin typeface="Open Sans" panose="020B0606030504020204" pitchFamily="34" charset="0"/>
              </a:rPr>
              <a:t>Lived through crazy time:</a:t>
            </a:r>
            <a:endParaRPr lang="tr-TR" sz="2200" b="0" i="0" dirty="0">
              <a:effectLst/>
              <a:latin typeface="Open Sans" panose="020B0606030504020204" pitchFamily="34" charset="0"/>
            </a:endParaRPr>
          </a:p>
          <a:p>
            <a:r>
              <a:rPr lang="en-US" sz="2200" b="0" i="0" dirty="0">
                <a:effectLst/>
                <a:latin typeface="Open Sans" panose="020B0606030504020204" pitchFamily="34" charset="0"/>
              </a:rPr>
              <a:t>Born 1588, year Spanish Armada attempted to invade England</a:t>
            </a:r>
            <a:endParaRPr lang="tr-TR" sz="2200" b="0" i="0" dirty="0">
              <a:effectLst/>
              <a:latin typeface="Open Sans" panose="020B0606030504020204" pitchFamily="34" charset="0"/>
            </a:endParaRPr>
          </a:p>
          <a:p>
            <a:r>
              <a:rPr lang="en-US" sz="2200" b="0" i="0" dirty="0">
                <a:effectLst/>
                <a:latin typeface="Open Sans" panose="020B0606030504020204" pitchFamily="34" charset="0"/>
              </a:rPr>
              <a:t>Lived through entire span of 30 Years War</a:t>
            </a:r>
            <a:endParaRPr lang="tr-TR" sz="2200" b="0" i="0" dirty="0">
              <a:effectLst/>
              <a:latin typeface="Open Sans" panose="020B0606030504020204" pitchFamily="34" charset="0"/>
            </a:endParaRPr>
          </a:p>
          <a:p>
            <a:r>
              <a:rPr lang="en-US" sz="2200" b="0" i="0" dirty="0">
                <a:effectLst/>
                <a:latin typeface="Open Sans" panose="020B0606030504020204" pitchFamily="34" charset="0"/>
              </a:rPr>
              <a:t>Wrote Leviathan just after end of English Civil War</a:t>
            </a:r>
            <a:br>
              <a:rPr lang="en-US" sz="2200" dirty="0"/>
            </a:br>
            <a:endParaRPr lang="en-GB" sz="2200" dirty="0"/>
          </a:p>
        </p:txBody>
      </p:sp>
    </p:spTree>
    <p:extLst>
      <p:ext uri="{BB962C8B-B14F-4D97-AF65-F5344CB8AC3E}">
        <p14:creationId xmlns:p14="http://schemas.microsoft.com/office/powerpoint/2010/main" val="322815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8558839-0873-4376-AE92-C48699D22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Thomas Hobbes - Vikipedi">
            <a:extLst>
              <a:ext uri="{FF2B5EF4-FFF2-40B4-BE49-F238E27FC236}">
                <a16:creationId xmlns:a16="http://schemas.microsoft.com/office/drawing/2014/main" id="{B9F4838E-4081-4D43-8970-1CA78C97A85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681" r="1" b="2968"/>
          <a:stretch/>
        </p:blipFill>
        <p:spPr bwMode="auto">
          <a:xfrm>
            <a:off x="20" y="10"/>
            <a:ext cx="465427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eviathan - Thomas Hobbes / Hukuk Kitapları / Hukuk Ansiklopedisi">
            <a:extLst>
              <a:ext uri="{FF2B5EF4-FFF2-40B4-BE49-F238E27FC236}">
                <a16:creationId xmlns:a16="http://schemas.microsoft.com/office/drawing/2014/main" id="{17865B07-24D2-4E63-BA69-6CEBE45C03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44" r="13344" b="-1"/>
          <a:stretch/>
        </p:blipFill>
        <p:spPr bwMode="auto">
          <a:xfrm>
            <a:off x="4654296"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747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C7062-DC38-46DB-A633-DF95869835D0}"/>
              </a:ext>
            </a:extLst>
          </p:cNvPr>
          <p:cNvSpPr>
            <a:spLocks noGrp="1"/>
          </p:cNvSpPr>
          <p:nvPr>
            <p:ph type="title"/>
          </p:nvPr>
        </p:nvSpPr>
        <p:spPr>
          <a:xfrm>
            <a:off x="686834" y="1153572"/>
            <a:ext cx="3200400" cy="4461163"/>
          </a:xfrm>
        </p:spPr>
        <p:txBody>
          <a:bodyPr>
            <a:normAutofit/>
          </a:bodyPr>
          <a:lstStyle/>
          <a:p>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25FB1D1-E96B-4BEF-9C80-A3D9D05AB16B}"/>
              </a:ext>
            </a:extLst>
          </p:cNvPr>
          <p:cNvSpPr>
            <a:spLocks noGrp="1"/>
          </p:cNvSpPr>
          <p:nvPr>
            <p:ph idx="1"/>
          </p:nvPr>
        </p:nvSpPr>
        <p:spPr>
          <a:xfrm>
            <a:off x="4447308" y="591344"/>
            <a:ext cx="6906491" cy="5585619"/>
          </a:xfrm>
        </p:spPr>
        <p:txBody>
          <a:bodyPr anchor="ctr">
            <a:normAutofit/>
          </a:bodyPr>
          <a:lstStyle/>
          <a:p>
            <a:r>
              <a:rPr lang="tr-TR" dirty="0" err="1"/>
              <a:t>According</a:t>
            </a:r>
            <a:r>
              <a:rPr lang="tr-TR" dirty="0"/>
              <a:t> </a:t>
            </a:r>
            <a:r>
              <a:rPr lang="tr-TR" dirty="0" err="1"/>
              <a:t>to</a:t>
            </a:r>
            <a:r>
              <a:rPr lang="tr-TR" dirty="0"/>
              <a:t> </a:t>
            </a:r>
            <a:r>
              <a:rPr lang="tr-TR" dirty="0" err="1"/>
              <a:t>him</a:t>
            </a:r>
            <a:r>
              <a:rPr lang="tr-TR" dirty="0"/>
              <a:t> </a:t>
            </a:r>
            <a:r>
              <a:rPr lang="tr-TR" dirty="0" err="1"/>
              <a:t>everything</a:t>
            </a:r>
            <a:r>
              <a:rPr lang="tr-TR" dirty="0"/>
              <a:t> is </a:t>
            </a:r>
            <a:r>
              <a:rPr lang="tr-TR" dirty="0" err="1"/>
              <a:t>composed</a:t>
            </a:r>
            <a:r>
              <a:rPr lang="tr-TR" dirty="0"/>
              <a:t> </a:t>
            </a:r>
            <a:r>
              <a:rPr lang="tr-TR" dirty="0" err="1"/>
              <a:t>only</a:t>
            </a:r>
            <a:r>
              <a:rPr lang="tr-TR" dirty="0"/>
              <a:t> of </a:t>
            </a:r>
            <a:r>
              <a:rPr lang="tr-TR" dirty="0" err="1"/>
              <a:t>matter</a:t>
            </a:r>
            <a:r>
              <a:rPr lang="tr-TR" dirty="0"/>
              <a:t>, </a:t>
            </a:r>
            <a:r>
              <a:rPr lang="tr-TR" dirty="0" err="1"/>
              <a:t>spirit</a:t>
            </a:r>
            <a:r>
              <a:rPr lang="tr-TR" dirty="0"/>
              <a:t> </a:t>
            </a:r>
            <a:r>
              <a:rPr lang="tr-TR" dirty="0" err="1"/>
              <a:t>does</a:t>
            </a:r>
            <a:r>
              <a:rPr lang="tr-TR" dirty="0"/>
              <a:t> not </a:t>
            </a:r>
            <a:r>
              <a:rPr lang="tr-TR" dirty="0" err="1"/>
              <a:t>exist</a:t>
            </a:r>
            <a:r>
              <a:rPr lang="tr-TR" dirty="0"/>
              <a:t>.</a:t>
            </a:r>
          </a:p>
          <a:p>
            <a:r>
              <a:rPr lang="tr-TR" dirty="0" err="1"/>
              <a:t>All</a:t>
            </a:r>
            <a:r>
              <a:rPr lang="tr-TR" dirty="0"/>
              <a:t> </a:t>
            </a:r>
            <a:r>
              <a:rPr lang="tr-TR" dirty="0" err="1"/>
              <a:t>knowledge</a:t>
            </a:r>
            <a:r>
              <a:rPr lang="tr-TR" dirty="0"/>
              <a:t> is </a:t>
            </a:r>
            <a:r>
              <a:rPr lang="tr-TR" dirty="0" err="1"/>
              <a:t>gained</a:t>
            </a:r>
            <a:r>
              <a:rPr lang="tr-TR" dirty="0"/>
              <a:t> </a:t>
            </a:r>
            <a:r>
              <a:rPr lang="tr-TR" dirty="0" err="1"/>
              <a:t>through</a:t>
            </a:r>
            <a:r>
              <a:rPr lang="tr-TR" dirty="0"/>
              <a:t> </a:t>
            </a:r>
            <a:r>
              <a:rPr lang="tr-TR" dirty="0" err="1"/>
              <a:t>sensory</a:t>
            </a:r>
            <a:r>
              <a:rPr lang="tr-TR" dirty="0"/>
              <a:t> </a:t>
            </a:r>
            <a:r>
              <a:rPr lang="tr-TR" dirty="0" err="1"/>
              <a:t>impressions</a:t>
            </a:r>
            <a:endParaRPr lang="tr-TR" dirty="0"/>
          </a:p>
          <a:p>
            <a:r>
              <a:rPr lang="tr-TR" dirty="0" err="1"/>
              <a:t>Determinism</a:t>
            </a:r>
            <a:r>
              <a:rPr lang="tr-TR" dirty="0"/>
              <a:t> of </a:t>
            </a:r>
            <a:r>
              <a:rPr lang="tr-TR" dirty="0" err="1"/>
              <a:t>cause</a:t>
            </a:r>
            <a:r>
              <a:rPr lang="tr-TR" dirty="0"/>
              <a:t> </a:t>
            </a:r>
            <a:r>
              <a:rPr lang="tr-TR" dirty="0" err="1"/>
              <a:t>and</a:t>
            </a:r>
            <a:r>
              <a:rPr lang="tr-TR" dirty="0"/>
              <a:t> </a:t>
            </a:r>
            <a:r>
              <a:rPr lang="tr-TR" dirty="0" err="1"/>
              <a:t>effect</a:t>
            </a:r>
            <a:r>
              <a:rPr lang="tr-TR" dirty="0"/>
              <a:t> </a:t>
            </a:r>
            <a:r>
              <a:rPr lang="tr-TR" dirty="0" err="1"/>
              <a:t>governs</a:t>
            </a:r>
            <a:r>
              <a:rPr lang="tr-TR" dirty="0"/>
              <a:t> </a:t>
            </a:r>
            <a:r>
              <a:rPr lang="tr-TR" dirty="0" err="1"/>
              <a:t>the</a:t>
            </a:r>
            <a:r>
              <a:rPr lang="tr-TR" dirty="0"/>
              <a:t> </a:t>
            </a:r>
            <a:r>
              <a:rPr lang="tr-TR" dirty="0" err="1"/>
              <a:t>universe</a:t>
            </a:r>
            <a:endParaRPr lang="tr-TR" dirty="0"/>
          </a:p>
          <a:p>
            <a:r>
              <a:rPr lang="tr-TR" dirty="0"/>
              <a:t>Self-</a:t>
            </a:r>
            <a:r>
              <a:rPr lang="tr-TR" dirty="0" err="1"/>
              <a:t>preservation</a:t>
            </a:r>
            <a:r>
              <a:rPr lang="tr-TR" dirty="0"/>
              <a:t> </a:t>
            </a:r>
            <a:r>
              <a:rPr lang="tr-TR" dirty="0" err="1"/>
              <a:t>and</a:t>
            </a:r>
            <a:r>
              <a:rPr lang="tr-TR" dirty="0"/>
              <a:t> </a:t>
            </a:r>
            <a:r>
              <a:rPr lang="tr-TR" dirty="0" err="1"/>
              <a:t>power</a:t>
            </a:r>
            <a:endParaRPr lang="tr-TR" dirty="0"/>
          </a:p>
          <a:p>
            <a:r>
              <a:rPr lang="tr-TR" dirty="0"/>
              <a:t>A </a:t>
            </a:r>
            <a:r>
              <a:rPr lang="tr-TR" dirty="0" err="1"/>
              <a:t>dark</a:t>
            </a:r>
            <a:r>
              <a:rPr lang="tr-TR" dirty="0"/>
              <a:t> </a:t>
            </a:r>
            <a:r>
              <a:rPr lang="tr-TR" dirty="0" err="1"/>
              <a:t>vision</a:t>
            </a:r>
            <a:r>
              <a:rPr lang="tr-TR" dirty="0"/>
              <a:t> of </a:t>
            </a:r>
            <a:r>
              <a:rPr lang="tr-TR" dirty="0" err="1"/>
              <a:t>human</a:t>
            </a:r>
            <a:r>
              <a:rPr lang="tr-TR" dirty="0"/>
              <a:t> </a:t>
            </a:r>
            <a:r>
              <a:rPr lang="tr-TR" dirty="0" err="1"/>
              <a:t>nature</a:t>
            </a:r>
            <a:endParaRPr lang="tr-TR" dirty="0"/>
          </a:p>
          <a:p>
            <a:r>
              <a:rPr lang="tr-TR" dirty="0"/>
              <a:t>A </a:t>
            </a:r>
            <a:r>
              <a:rPr lang="tr-TR" dirty="0" err="1"/>
              <a:t>strong</a:t>
            </a:r>
            <a:r>
              <a:rPr lang="tr-TR" dirty="0"/>
              <a:t> </a:t>
            </a:r>
            <a:r>
              <a:rPr lang="tr-TR" dirty="0" err="1"/>
              <a:t>goverment</a:t>
            </a:r>
            <a:r>
              <a:rPr lang="tr-TR" dirty="0"/>
              <a:t> </a:t>
            </a:r>
            <a:r>
              <a:rPr lang="tr-TR" dirty="0" err="1"/>
              <a:t>less</a:t>
            </a:r>
            <a:r>
              <a:rPr lang="tr-TR" dirty="0"/>
              <a:t> </a:t>
            </a:r>
            <a:r>
              <a:rPr lang="tr-TR" dirty="0" err="1"/>
              <a:t>liberties</a:t>
            </a:r>
            <a:endParaRPr lang="tr-TR" dirty="0"/>
          </a:p>
          <a:p>
            <a:endParaRPr lang="en-GB" dirty="0"/>
          </a:p>
        </p:txBody>
      </p:sp>
    </p:spTree>
    <p:extLst>
      <p:ext uri="{BB962C8B-B14F-4D97-AF65-F5344CB8AC3E}">
        <p14:creationId xmlns:p14="http://schemas.microsoft.com/office/powerpoint/2010/main" val="229459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E1A53-33E8-4880-8389-BDDA921389A7}"/>
              </a:ext>
            </a:extLst>
          </p:cNvPr>
          <p:cNvSpPr>
            <a:spLocks noGrp="1"/>
          </p:cNvSpPr>
          <p:nvPr>
            <p:ph type="title"/>
          </p:nvPr>
        </p:nvSpPr>
        <p:spPr/>
        <p:txBody>
          <a:bodyPr>
            <a:noAutofit/>
          </a:bodyPr>
          <a:lstStyle/>
          <a:p>
            <a:r>
              <a:rPr lang="en-US" sz="2400" b="1" i="0" dirty="0">
                <a:solidFill>
                  <a:srgbClr val="444444"/>
                </a:solidFill>
                <a:effectLst/>
                <a:latin typeface="Open Sans" panose="020B0606030504020204" pitchFamily="34" charset="0"/>
              </a:rPr>
              <a:t>Leviathan</a:t>
            </a:r>
            <a:endParaRPr lang="en-GB" sz="2400" dirty="0"/>
          </a:p>
        </p:txBody>
      </p:sp>
      <p:sp>
        <p:nvSpPr>
          <p:cNvPr id="3" name="Content Placeholder 2">
            <a:extLst>
              <a:ext uri="{FF2B5EF4-FFF2-40B4-BE49-F238E27FC236}">
                <a16:creationId xmlns:a16="http://schemas.microsoft.com/office/drawing/2014/main" id="{54BFCBFD-5A02-498C-A643-EBFDEB056AE6}"/>
              </a:ext>
            </a:extLst>
          </p:cNvPr>
          <p:cNvSpPr>
            <a:spLocks noGrp="1"/>
          </p:cNvSpPr>
          <p:nvPr>
            <p:ph idx="1"/>
          </p:nvPr>
        </p:nvSpPr>
        <p:spPr/>
        <p:txBody>
          <a:bodyPr>
            <a:normAutofit/>
          </a:bodyPr>
          <a:lstStyle/>
          <a:p>
            <a:r>
              <a:rPr lang="en-US"/>
              <a:t>A. Men are generally equal (strength,intelligence, etc.)</a:t>
            </a:r>
          </a:p>
          <a:p>
            <a:r>
              <a:rPr lang="en-US"/>
              <a:t>- No one can naturally beat everyone else… if fight happens, will be long</a:t>
            </a:r>
          </a:p>
          <a:p>
            <a:r>
              <a:rPr lang="en-US"/>
              <a:t>B. Man is selfish… competing for scarce</a:t>
            </a:r>
            <a:r>
              <a:rPr lang="tr-TR"/>
              <a:t> </a:t>
            </a:r>
            <a:r>
              <a:rPr lang="en-US"/>
              <a:t>things leads to constant war in nature</a:t>
            </a:r>
          </a:p>
          <a:p>
            <a:r>
              <a:rPr lang="en-US"/>
              <a:t>- Food, land, water all limited… people constantly fight for them in natural state</a:t>
            </a:r>
          </a:p>
          <a:p>
            <a:r>
              <a:rPr lang="en-US"/>
              <a:t>C. All powerful Leviathan (ruler) needed to keep</a:t>
            </a:r>
            <a:r>
              <a:rPr lang="tr-TR"/>
              <a:t> </a:t>
            </a:r>
            <a:r>
              <a:rPr lang="en-US"/>
              <a:t>peace for industry, security &amp; social progress</a:t>
            </a:r>
            <a:endParaRPr lang="en-GB" dirty="0"/>
          </a:p>
        </p:txBody>
      </p:sp>
    </p:spTree>
    <p:extLst>
      <p:ext uri="{BB962C8B-B14F-4D97-AF65-F5344CB8AC3E}">
        <p14:creationId xmlns:p14="http://schemas.microsoft.com/office/powerpoint/2010/main" val="1694074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3F6F-1A7D-42DB-ABFA-C63FD9BB207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8251A6A-FD99-4BA8-B352-3B567DA479BF}"/>
              </a:ext>
            </a:extLst>
          </p:cNvPr>
          <p:cNvSpPr>
            <a:spLocks noGrp="1"/>
          </p:cNvSpPr>
          <p:nvPr>
            <p:ph idx="1"/>
          </p:nvPr>
        </p:nvSpPr>
        <p:spPr/>
        <p:txBody>
          <a:bodyPr/>
          <a:lstStyle/>
          <a:p>
            <a:r>
              <a:rPr lang="en-US" dirty="0"/>
              <a:t>D. People Agree to give power to ONE to keep peace… a SOCIAL CONTRACT (unwritten agreement joined into by society)</a:t>
            </a:r>
          </a:p>
          <a:p>
            <a:r>
              <a:rPr lang="en-US" dirty="0"/>
              <a:t>In natural state, people eventually tire from constant war and decide to voluntarily give up some of their rights for protection… In Hobbes’ state, the only Right a person has is Life.</a:t>
            </a:r>
          </a:p>
          <a:p>
            <a:r>
              <a:rPr lang="en-US" dirty="0"/>
              <a:t>E. Once give power to One, can’t be</a:t>
            </a:r>
            <a:r>
              <a:rPr lang="tr-TR" dirty="0"/>
              <a:t> </a:t>
            </a:r>
            <a:r>
              <a:rPr lang="en-US" dirty="0"/>
              <a:t>taken back or given to another</a:t>
            </a:r>
          </a:p>
          <a:p>
            <a:r>
              <a:rPr lang="en-US" dirty="0"/>
              <a:t>- That would lead to more war/constant struggle &amp; prevent human progress</a:t>
            </a:r>
            <a:endParaRPr lang="en-GB" dirty="0"/>
          </a:p>
        </p:txBody>
      </p:sp>
    </p:spTree>
    <p:extLst>
      <p:ext uri="{BB962C8B-B14F-4D97-AF65-F5344CB8AC3E}">
        <p14:creationId xmlns:p14="http://schemas.microsoft.com/office/powerpoint/2010/main" val="1398745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D64B-F003-4DFE-9222-9BF861E7580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23F6FF-6DA8-46EF-A013-C8EED75F5913}"/>
              </a:ext>
            </a:extLst>
          </p:cNvPr>
          <p:cNvSpPr>
            <a:spLocks noGrp="1"/>
          </p:cNvSpPr>
          <p:nvPr>
            <p:ph idx="1"/>
          </p:nvPr>
        </p:nvSpPr>
        <p:spPr/>
        <p:txBody>
          <a:bodyPr/>
          <a:lstStyle/>
          <a:p>
            <a:r>
              <a:rPr lang="en-US" dirty="0"/>
              <a:t>People are naturally cruel, greedy, and selfish</a:t>
            </a:r>
          </a:p>
          <a:p>
            <a:r>
              <a:rPr lang="en-US" dirty="0"/>
              <a:t>If not strictly controlled, they would rob and oppress one another</a:t>
            </a:r>
          </a:p>
          <a:p>
            <a:r>
              <a:rPr lang="en-US" dirty="0"/>
              <a:t>Life in the “State of Nature” would be “solitary, poor, nasty, brutish and short</a:t>
            </a:r>
          </a:p>
          <a:p>
            <a:r>
              <a:rPr lang="en-US" dirty="0"/>
              <a:t>To escape – people enter into a Social Contract: an agreement by which they give up the state of nature for an organized society </a:t>
            </a:r>
          </a:p>
          <a:p>
            <a:r>
              <a:rPr lang="en-US" dirty="0"/>
              <a:t>Only a powerful government could ensure an orderly society</a:t>
            </a:r>
          </a:p>
          <a:p>
            <a:endParaRPr lang="en-GB" dirty="0"/>
          </a:p>
        </p:txBody>
      </p:sp>
    </p:spTree>
    <p:extLst>
      <p:ext uri="{BB962C8B-B14F-4D97-AF65-F5344CB8AC3E}">
        <p14:creationId xmlns:p14="http://schemas.microsoft.com/office/powerpoint/2010/main" val="1641560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D985AE-C086-49B8-9780-4E2F195F7D52}"/>
              </a:ext>
            </a:extLst>
          </p:cNvPr>
          <p:cNvSpPr>
            <a:spLocks noGrp="1"/>
          </p:cNvSpPr>
          <p:nvPr>
            <p:ph type="title"/>
          </p:nvPr>
        </p:nvSpPr>
        <p:spPr>
          <a:xfrm>
            <a:off x="838201" y="365125"/>
            <a:ext cx="5251316" cy="1807305"/>
          </a:xfrm>
        </p:spPr>
        <p:txBody>
          <a:bodyPr>
            <a:normAutofit/>
          </a:bodyPr>
          <a:lstStyle/>
          <a:p>
            <a:r>
              <a:rPr lang="en-US" altLang="en-US" dirty="0"/>
              <a:t>Francis Bacon (1561-1626)</a:t>
            </a:r>
            <a:endParaRPr lang="en-GB" dirty="0"/>
          </a:p>
        </p:txBody>
      </p:sp>
      <p:sp>
        <p:nvSpPr>
          <p:cNvPr id="3" name="Content Placeholder 2">
            <a:extLst>
              <a:ext uri="{FF2B5EF4-FFF2-40B4-BE49-F238E27FC236}">
                <a16:creationId xmlns:a16="http://schemas.microsoft.com/office/drawing/2014/main" id="{2D1B751C-5101-4045-85CA-3FA593D3DBA5}"/>
              </a:ext>
            </a:extLst>
          </p:cNvPr>
          <p:cNvSpPr>
            <a:spLocks noGrp="1"/>
          </p:cNvSpPr>
          <p:nvPr>
            <p:ph idx="1"/>
          </p:nvPr>
        </p:nvSpPr>
        <p:spPr>
          <a:xfrm>
            <a:off x="838200" y="2333297"/>
            <a:ext cx="4619621" cy="3843666"/>
          </a:xfrm>
        </p:spPr>
        <p:txBody>
          <a:bodyPr>
            <a:normAutofit/>
          </a:bodyPr>
          <a:lstStyle/>
          <a:p>
            <a:r>
              <a:rPr lang="en-US" sz="2000"/>
              <a:t>Formalized the empirical method that had already been used by Brahe and Galileo</a:t>
            </a:r>
          </a:p>
          <a:p>
            <a:r>
              <a:rPr lang="en-US" sz="2000"/>
              <a:t>Inductive Method for scientific experimentation</a:t>
            </a:r>
          </a:p>
          <a:p>
            <a:r>
              <a:rPr lang="en-US" sz="2000"/>
              <a:t>Begin with inductive observation, form a hypothesis, conduct experiments and then organize the data</a:t>
            </a:r>
          </a:p>
          <a:p>
            <a:r>
              <a:rPr lang="en-US" sz="2000"/>
              <a:t>Bacon’s inductive method, coupled with Descartes deductive reason formed the backbone of the modern scientific method</a:t>
            </a:r>
          </a:p>
          <a:p>
            <a:endParaRPr lang="en-GB" sz="2000"/>
          </a:p>
        </p:txBody>
      </p:sp>
      <p:pic>
        <p:nvPicPr>
          <p:cNvPr id="4" name="Picture 3" descr="sir_francis_bacon">
            <a:extLst>
              <a:ext uri="{FF2B5EF4-FFF2-40B4-BE49-F238E27FC236}">
                <a16:creationId xmlns:a16="http://schemas.microsoft.com/office/drawing/2014/main" id="{C17B53BC-711C-42DD-A00C-20158E9345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843"/>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034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BB0A4-8854-4E9D-BFBD-8EA5DA49FBD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5DF790F-6DD1-48F2-A200-E34284AA0AAA}"/>
              </a:ext>
            </a:extLst>
          </p:cNvPr>
          <p:cNvSpPr>
            <a:spLocks noGrp="1"/>
          </p:cNvSpPr>
          <p:nvPr>
            <p:ph idx="1"/>
          </p:nvPr>
        </p:nvSpPr>
        <p:spPr/>
        <p:txBody>
          <a:bodyPr/>
          <a:lstStyle/>
          <a:p>
            <a:r>
              <a:rPr lang="tr-TR" dirty="0" err="1"/>
              <a:t>Focus</a:t>
            </a:r>
            <a:r>
              <a:rPr lang="tr-TR" dirty="0"/>
              <a:t> on </a:t>
            </a:r>
            <a:r>
              <a:rPr lang="tr-TR" dirty="0" err="1"/>
              <a:t>morality</a:t>
            </a:r>
            <a:r>
              <a:rPr lang="tr-TR" dirty="0"/>
              <a:t>, </a:t>
            </a:r>
            <a:r>
              <a:rPr lang="tr-TR" dirty="0" err="1"/>
              <a:t>politics</a:t>
            </a:r>
            <a:r>
              <a:rPr lang="tr-TR" dirty="0"/>
              <a:t> </a:t>
            </a:r>
            <a:r>
              <a:rPr lang="tr-TR" dirty="0" err="1"/>
              <a:t>and</a:t>
            </a:r>
            <a:r>
              <a:rPr lang="tr-TR" dirty="0"/>
              <a:t> </a:t>
            </a:r>
            <a:r>
              <a:rPr lang="tr-TR" dirty="0" err="1"/>
              <a:t>the</a:t>
            </a:r>
            <a:r>
              <a:rPr lang="tr-TR" dirty="0"/>
              <a:t> </a:t>
            </a:r>
            <a:r>
              <a:rPr lang="tr-TR" dirty="0" err="1"/>
              <a:t>theory</a:t>
            </a:r>
            <a:r>
              <a:rPr lang="tr-TR" dirty="0"/>
              <a:t> of </a:t>
            </a:r>
            <a:r>
              <a:rPr lang="tr-TR" dirty="0" err="1"/>
              <a:t>knowledge</a:t>
            </a:r>
            <a:endParaRPr lang="tr-TR" dirty="0"/>
          </a:p>
          <a:p>
            <a:r>
              <a:rPr lang="tr-TR" dirty="0"/>
              <a:t>English </a:t>
            </a:r>
            <a:r>
              <a:rPr lang="tr-TR" dirty="0" err="1"/>
              <a:t>essay</a:t>
            </a:r>
            <a:r>
              <a:rPr lang="tr-TR" dirty="0"/>
              <a:t> </a:t>
            </a:r>
            <a:r>
              <a:rPr lang="tr-TR" dirty="0" err="1"/>
              <a:t>and</a:t>
            </a:r>
            <a:r>
              <a:rPr lang="tr-TR" dirty="0"/>
              <a:t> </a:t>
            </a:r>
            <a:r>
              <a:rPr lang="tr-TR" dirty="0" err="1"/>
              <a:t>prose</a:t>
            </a:r>
            <a:r>
              <a:rPr lang="tr-TR" dirty="0"/>
              <a:t> </a:t>
            </a:r>
            <a:r>
              <a:rPr lang="tr-TR" dirty="0" err="1"/>
              <a:t>styles</a:t>
            </a:r>
            <a:endParaRPr lang="tr-TR" dirty="0"/>
          </a:p>
          <a:p>
            <a:r>
              <a:rPr lang="tr-TR" dirty="0" err="1"/>
              <a:t>Scientific</a:t>
            </a:r>
            <a:r>
              <a:rPr lang="tr-TR" dirty="0"/>
              <a:t> </a:t>
            </a:r>
            <a:r>
              <a:rPr lang="tr-TR" dirty="0" err="1"/>
              <a:t>utopia</a:t>
            </a:r>
            <a:r>
              <a:rPr lang="tr-TR" dirty="0"/>
              <a:t>: </a:t>
            </a:r>
            <a:r>
              <a:rPr lang="tr-TR" dirty="0" err="1"/>
              <a:t>The</a:t>
            </a:r>
            <a:r>
              <a:rPr lang="tr-TR" dirty="0"/>
              <a:t> New Atlantis</a:t>
            </a:r>
          </a:p>
          <a:p>
            <a:r>
              <a:rPr lang="tr-TR" dirty="0" err="1"/>
              <a:t>Patroned</a:t>
            </a:r>
            <a:r>
              <a:rPr lang="tr-TR" dirty="0"/>
              <a:t> </a:t>
            </a:r>
            <a:r>
              <a:rPr lang="tr-TR" dirty="0" err="1"/>
              <a:t>by</a:t>
            </a:r>
            <a:r>
              <a:rPr lang="tr-TR" dirty="0"/>
              <a:t> </a:t>
            </a:r>
            <a:r>
              <a:rPr lang="tr-TR" dirty="0" err="1"/>
              <a:t>the</a:t>
            </a:r>
            <a:r>
              <a:rPr lang="tr-TR" dirty="0"/>
              <a:t> Earl of </a:t>
            </a:r>
            <a:r>
              <a:rPr lang="tr-TR" dirty="0" err="1"/>
              <a:t>Essex</a:t>
            </a:r>
            <a:endParaRPr lang="tr-TR" dirty="0"/>
          </a:p>
          <a:p>
            <a:r>
              <a:rPr lang="tr-TR" dirty="0" err="1"/>
              <a:t>Jailed</a:t>
            </a:r>
            <a:r>
              <a:rPr lang="tr-TR" dirty="0"/>
              <a:t> </a:t>
            </a:r>
            <a:r>
              <a:rPr lang="tr-TR" dirty="0" err="1"/>
              <a:t>and</a:t>
            </a:r>
            <a:r>
              <a:rPr lang="tr-TR" dirty="0"/>
              <a:t> </a:t>
            </a:r>
            <a:r>
              <a:rPr lang="tr-TR" dirty="0" err="1"/>
              <a:t>resigned</a:t>
            </a:r>
            <a:r>
              <a:rPr lang="tr-TR" dirty="0"/>
              <a:t> </a:t>
            </a:r>
            <a:r>
              <a:rPr lang="tr-TR" dirty="0" err="1"/>
              <a:t>for</a:t>
            </a:r>
            <a:r>
              <a:rPr lang="tr-TR" dirty="0"/>
              <a:t> </a:t>
            </a:r>
            <a:r>
              <a:rPr lang="tr-TR" dirty="0" err="1"/>
              <a:t>bribery</a:t>
            </a:r>
            <a:endParaRPr lang="tr-TR" dirty="0"/>
          </a:p>
        </p:txBody>
      </p:sp>
    </p:spTree>
    <p:extLst>
      <p:ext uri="{BB962C8B-B14F-4D97-AF65-F5344CB8AC3E}">
        <p14:creationId xmlns:p14="http://schemas.microsoft.com/office/powerpoint/2010/main" val="3285363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9575-1CB2-4D96-98D4-659C6F2DB865}"/>
              </a:ext>
            </a:extLst>
          </p:cNvPr>
          <p:cNvSpPr>
            <a:spLocks noGrp="1"/>
          </p:cNvSpPr>
          <p:nvPr>
            <p:ph type="title"/>
          </p:nvPr>
        </p:nvSpPr>
        <p:spPr/>
        <p:txBody>
          <a:bodyPr/>
          <a:lstStyle/>
          <a:p>
            <a:r>
              <a:rPr lang="en-US" dirty="0"/>
              <a:t>Novum Organum</a:t>
            </a:r>
            <a:br>
              <a:rPr lang="en-US" dirty="0"/>
            </a:br>
            <a:endParaRPr lang="en-GB" dirty="0"/>
          </a:p>
        </p:txBody>
      </p:sp>
      <p:sp>
        <p:nvSpPr>
          <p:cNvPr id="3" name="Content Placeholder 2">
            <a:extLst>
              <a:ext uri="{FF2B5EF4-FFF2-40B4-BE49-F238E27FC236}">
                <a16:creationId xmlns:a16="http://schemas.microsoft.com/office/drawing/2014/main" id="{0B70E94A-00F1-4F64-B455-F15EFD0D15BC}"/>
              </a:ext>
            </a:extLst>
          </p:cNvPr>
          <p:cNvSpPr>
            <a:spLocks noGrp="1"/>
          </p:cNvSpPr>
          <p:nvPr>
            <p:ph idx="1"/>
          </p:nvPr>
        </p:nvSpPr>
        <p:spPr>
          <a:xfrm>
            <a:off x="838200" y="1212351"/>
            <a:ext cx="10515600" cy="4964612"/>
          </a:xfrm>
        </p:spPr>
        <p:txBody>
          <a:bodyPr>
            <a:normAutofit/>
          </a:bodyPr>
          <a:lstStyle/>
          <a:p>
            <a:r>
              <a:rPr lang="en-US" dirty="0"/>
              <a:t>Francis Bacon’s proposed alternative to these flawed systems of knowledge was a method of induction. The first step of his method was to identify a natural phenomenon to investigate. From there, one develops three lists, or tables about that phenomenon. These tables are:</a:t>
            </a:r>
          </a:p>
          <a:p>
            <a:r>
              <a:rPr lang="en-US" dirty="0"/>
              <a:t>Table of Essence and Presence: Every instance in which a natural phenomenon occurs.</a:t>
            </a:r>
          </a:p>
          <a:p>
            <a:r>
              <a:rPr lang="en-US" dirty="0"/>
              <a:t>Table of Absence in Proximity: Instances in which the phenomenon does not occur. Should be limited to instances similar to those in the first table.</a:t>
            </a:r>
          </a:p>
        </p:txBody>
      </p:sp>
    </p:spTree>
    <p:extLst>
      <p:ext uri="{BB962C8B-B14F-4D97-AF65-F5344CB8AC3E}">
        <p14:creationId xmlns:p14="http://schemas.microsoft.com/office/powerpoint/2010/main" val="2452118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256407-C825-4FB4-8702-4CEF92467A16}"/>
              </a:ext>
            </a:extLst>
          </p:cNvPr>
          <p:cNvSpPr>
            <a:spLocks noGrp="1"/>
          </p:cNvSpPr>
          <p:nvPr>
            <p:ph idx="1"/>
          </p:nvPr>
        </p:nvSpPr>
        <p:spPr>
          <a:xfrm>
            <a:off x="838200" y="575353"/>
            <a:ext cx="10515600" cy="5601610"/>
          </a:xfrm>
        </p:spPr>
        <p:txBody>
          <a:bodyPr/>
          <a:lstStyle/>
          <a:p>
            <a:r>
              <a:rPr lang="en-US" dirty="0"/>
              <a:t>Table of Degrees: A ranking of the degrees at which the phenomenon occurs in different circumstances.</a:t>
            </a:r>
          </a:p>
          <a:p>
            <a:r>
              <a:rPr lang="en-US" dirty="0"/>
              <a:t>After the creation of these three tables, one compares them and eliminates any occurrences which would not be the true form of the natural phenomenon. Bacon’s goal was to discover the true natural laws governing phenomena. Once these true forms were understood, these natural phenomena’s effects could be replicated at will and be used for practical means.</a:t>
            </a:r>
          </a:p>
          <a:p>
            <a:r>
              <a:rPr lang="en-US" dirty="0"/>
              <a:t>“Human knowledge and human power meet in one; for where the cause is not known the effect cannot be produced.”</a:t>
            </a:r>
            <a:endParaRPr lang="en-GB" dirty="0"/>
          </a:p>
          <a:p>
            <a:endParaRPr lang="en-GB" dirty="0"/>
          </a:p>
        </p:txBody>
      </p:sp>
    </p:spTree>
    <p:extLst>
      <p:ext uri="{BB962C8B-B14F-4D97-AF65-F5344CB8AC3E}">
        <p14:creationId xmlns:p14="http://schemas.microsoft.com/office/powerpoint/2010/main" val="4186582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7E745-FE7C-4B10-800F-09D1C2028390}"/>
              </a:ext>
            </a:extLst>
          </p:cNvPr>
          <p:cNvSpPr>
            <a:spLocks noGrp="1"/>
          </p:cNvSpPr>
          <p:nvPr>
            <p:ph type="title"/>
          </p:nvPr>
        </p:nvSpPr>
        <p:spPr>
          <a:xfrm>
            <a:off x="4965430" y="629268"/>
            <a:ext cx="6586491" cy="1286160"/>
          </a:xfrm>
        </p:spPr>
        <p:txBody>
          <a:bodyPr anchor="b">
            <a:normAutofit/>
          </a:bodyPr>
          <a:lstStyle/>
          <a:p>
            <a:r>
              <a:rPr lang="en-US" altLang="en-US" sz="4100"/>
              <a:t>Sir Isaac Newton (1642-1727)</a:t>
            </a:r>
            <a:endParaRPr lang="en-GB" sz="4100"/>
          </a:p>
        </p:txBody>
      </p:sp>
      <p:sp>
        <p:nvSpPr>
          <p:cNvPr id="3" name="Content Placeholder 2">
            <a:extLst>
              <a:ext uri="{FF2B5EF4-FFF2-40B4-BE49-F238E27FC236}">
                <a16:creationId xmlns:a16="http://schemas.microsoft.com/office/drawing/2014/main" id="{293F4C57-AFC3-49BF-99C0-74196434388C}"/>
              </a:ext>
            </a:extLst>
          </p:cNvPr>
          <p:cNvSpPr>
            <a:spLocks noGrp="1"/>
          </p:cNvSpPr>
          <p:nvPr>
            <p:ph idx="1"/>
          </p:nvPr>
        </p:nvSpPr>
        <p:spPr>
          <a:xfrm>
            <a:off x="4965431" y="2438400"/>
            <a:ext cx="6586489" cy="3785419"/>
          </a:xfrm>
        </p:spPr>
        <p:txBody>
          <a:bodyPr>
            <a:normAutofit/>
          </a:bodyPr>
          <a:lstStyle/>
          <a:p>
            <a:r>
              <a:rPr lang="en-US" sz="2000" dirty="0"/>
              <a:t>Incorporated the astronomy of Copernicus and Kepler with the physics of Galileo into an overarching theory explaining order and design to the universe</a:t>
            </a:r>
          </a:p>
          <a:p>
            <a:r>
              <a:rPr lang="en-US" sz="2000" dirty="0"/>
              <a:t>Principal of universal gravitation</a:t>
            </a:r>
          </a:p>
          <a:p>
            <a:r>
              <a:rPr lang="en-US" sz="2000" dirty="0"/>
              <a:t>Detailed in Mathematical Principles of Natural Philosophy (1687) (known as Principia)</a:t>
            </a:r>
          </a:p>
          <a:p>
            <a:r>
              <a:rPr lang="en-US" sz="2000" dirty="0"/>
              <a:t>Natural laws of motion – gravitation – are evident in the movement of heavenly bodies and earthly objects</a:t>
            </a:r>
          </a:p>
          <a:p>
            <a:r>
              <a:rPr lang="en-US" sz="2000" dirty="0"/>
              <a:t>Newtown developed a set of mathematical principles to explain motion</a:t>
            </a:r>
            <a:endParaRPr lang="en-GB" sz="2000" dirty="0"/>
          </a:p>
        </p:txBody>
      </p:sp>
      <p:pic>
        <p:nvPicPr>
          <p:cNvPr id="4" name="Picture 3" descr="NewtonPort">
            <a:extLst>
              <a:ext uri="{FF2B5EF4-FFF2-40B4-BE49-F238E27FC236}">
                <a16:creationId xmlns:a16="http://schemas.microsoft.com/office/drawing/2014/main" id="{6C09A060-9540-4704-98B9-ACC6712606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88"/>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491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921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7D6DD5-69FF-4CA1-86F4-DBA54F850BCF}"/>
              </a:ext>
            </a:extLst>
          </p:cNvPr>
          <p:cNvSpPr>
            <a:spLocks noGrp="1"/>
          </p:cNvSpPr>
          <p:nvPr>
            <p:ph idx="1"/>
          </p:nvPr>
        </p:nvSpPr>
        <p:spPr>
          <a:xfrm>
            <a:off x="838200" y="688369"/>
            <a:ext cx="10515600" cy="5488594"/>
          </a:xfrm>
        </p:spPr>
        <p:txBody>
          <a:bodyPr/>
          <a:lstStyle/>
          <a:p>
            <a:r>
              <a:rPr lang="en-US" dirty="0"/>
              <a:t>BORN THREE MONTHS AFTER HIS FATHER DIED IN A SMALL ENGLISH TOWN THE YEAR GALILEO DIED</a:t>
            </a:r>
          </a:p>
          <a:p>
            <a:r>
              <a:rPr lang="en-US" dirty="0"/>
              <a:t>HIS MOTHER REMARRIED BUT HE WAS RAISED BY HIS MATERNAL GRANDMOTHER</a:t>
            </a:r>
          </a:p>
          <a:p>
            <a:r>
              <a:rPr lang="en-US" dirty="0"/>
              <a:t>HIS MOTHER WANTED TO MAKE A FARMER OUT OF HIM WHEN HIS STEPFATHER DIED BUT HENRY STOKES, MASTER AT THE KING’S SCHOOL GRANTHAM, PERSUADED HER TO SEND HIM BACK TO SCHOOL.</a:t>
            </a:r>
          </a:p>
          <a:p>
            <a:endParaRPr lang="en-GB" dirty="0"/>
          </a:p>
        </p:txBody>
      </p:sp>
    </p:spTree>
    <p:extLst>
      <p:ext uri="{BB962C8B-B14F-4D97-AF65-F5344CB8AC3E}">
        <p14:creationId xmlns:p14="http://schemas.microsoft.com/office/powerpoint/2010/main" val="884501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62AF27-1CD6-4A8C-BE4E-BEA2A1CB0F4C}"/>
              </a:ext>
            </a:extLst>
          </p:cNvPr>
          <p:cNvSpPr>
            <a:spLocks noGrp="1"/>
          </p:cNvSpPr>
          <p:nvPr>
            <p:ph idx="1"/>
          </p:nvPr>
        </p:nvSpPr>
        <p:spPr>
          <a:xfrm>
            <a:off x="838200" y="606175"/>
            <a:ext cx="10515600" cy="5570788"/>
          </a:xfrm>
        </p:spPr>
        <p:txBody>
          <a:bodyPr/>
          <a:lstStyle/>
          <a:p>
            <a:r>
              <a:rPr lang="en-US" dirty="0"/>
              <a:t>AT AGE 18 HE ENTERED TRINITY COLLEGE, CAMBRIDGE AS A SIZAR.</a:t>
            </a:r>
          </a:p>
          <a:p>
            <a:r>
              <a:rPr lang="en-US" dirty="0"/>
              <a:t>A SIZAR WAS KIND OF A “WORK-STUDY” ASSISTANTSHIP FOR TALENTED STUDENTS FROM POOR FAMILIES.  THEY PAID NO TUITION BUT HAD TO PERFORM MENIAL, SOMETIMES DEMEANING TASKS AND WERE CONSIDERED SUBORDINATE TO TUITION PAYING STUDENTS.</a:t>
            </a:r>
          </a:p>
          <a:p>
            <a:r>
              <a:rPr lang="en-US" dirty="0"/>
              <a:t>WHILE ARISTOTILEAN PHILOSOPY WAS EMPHASIZED THERE HE PREFERRED TO STUDY DESCARTE.</a:t>
            </a:r>
          </a:p>
          <a:p>
            <a:r>
              <a:rPr lang="en-US" dirty="0"/>
              <a:t>HE ALSO IMMERSED HIMSELF IN THE STUDY OF COPERNICUS, GALILEO AND KEPLER</a:t>
            </a:r>
          </a:p>
          <a:p>
            <a:endParaRPr lang="en-GB" dirty="0"/>
          </a:p>
        </p:txBody>
      </p:sp>
    </p:spTree>
    <p:extLst>
      <p:ext uri="{BB962C8B-B14F-4D97-AF65-F5344CB8AC3E}">
        <p14:creationId xmlns:p14="http://schemas.microsoft.com/office/powerpoint/2010/main" val="2703843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67EE-C327-4FD5-9EE3-2A2FF2A11348}"/>
              </a:ext>
            </a:extLst>
          </p:cNvPr>
          <p:cNvSpPr>
            <a:spLocks noGrp="1"/>
          </p:cNvSpPr>
          <p:nvPr>
            <p:ph type="title"/>
          </p:nvPr>
        </p:nvSpPr>
        <p:spPr/>
        <p:txBody>
          <a:bodyPr/>
          <a:lstStyle/>
          <a:p>
            <a:r>
              <a:rPr lang="en-US" dirty="0"/>
              <a:t>Achievements/other works</a:t>
            </a:r>
            <a:br>
              <a:rPr lang="en-US" dirty="0"/>
            </a:br>
            <a:endParaRPr lang="en-GB" dirty="0"/>
          </a:p>
        </p:txBody>
      </p:sp>
      <p:sp>
        <p:nvSpPr>
          <p:cNvPr id="3" name="Content Placeholder 2">
            <a:extLst>
              <a:ext uri="{FF2B5EF4-FFF2-40B4-BE49-F238E27FC236}">
                <a16:creationId xmlns:a16="http://schemas.microsoft.com/office/drawing/2014/main" id="{1EC83937-9A9F-4101-85AF-916EB861E553}"/>
              </a:ext>
            </a:extLst>
          </p:cNvPr>
          <p:cNvSpPr>
            <a:spLocks noGrp="1"/>
          </p:cNvSpPr>
          <p:nvPr>
            <p:ph idx="1"/>
          </p:nvPr>
        </p:nvSpPr>
        <p:spPr/>
        <p:txBody>
          <a:bodyPr/>
          <a:lstStyle/>
          <a:p>
            <a:r>
              <a:rPr lang="en-US" dirty="0"/>
              <a:t>Newton’s first major public scientific achievement was the invention, design and construction of a reflecting telescope.</a:t>
            </a:r>
          </a:p>
          <a:p>
            <a:r>
              <a:rPr lang="en-US" dirty="0"/>
              <a:t>Newton became </a:t>
            </a:r>
            <a:r>
              <a:rPr lang="en-US" dirty="0" err="1"/>
              <a:t>Lucasian</a:t>
            </a:r>
            <a:r>
              <a:rPr lang="en-US" dirty="0"/>
              <a:t> Professor of Mathematics in 1667.</a:t>
            </a:r>
          </a:p>
          <a:p>
            <a:r>
              <a:rPr lang="en-US" dirty="0"/>
              <a:t>Isaac’s knowledge of the Bible impressed the people around him.</a:t>
            </a:r>
          </a:p>
          <a:p>
            <a:endParaRPr lang="en-GB" dirty="0"/>
          </a:p>
        </p:txBody>
      </p:sp>
    </p:spTree>
    <p:extLst>
      <p:ext uri="{BB962C8B-B14F-4D97-AF65-F5344CB8AC3E}">
        <p14:creationId xmlns:p14="http://schemas.microsoft.com/office/powerpoint/2010/main" val="132324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604A-0590-471B-A423-83A8A00B3159}"/>
              </a:ext>
            </a:extLst>
          </p:cNvPr>
          <p:cNvSpPr>
            <a:spLocks noGrp="1"/>
          </p:cNvSpPr>
          <p:nvPr>
            <p:ph type="title"/>
          </p:nvPr>
        </p:nvSpPr>
        <p:spPr>
          <a:xfrm>
            <a:off x="838200" y="365125"/>
            <a:ext cx="10515600" cy="826677"/>
          </a:xfrm>
        </p:spPr>
        <p:txBody>
          <a:bodyPr>
            <a:normAutofit fontScale="90000"/>
          </a:bodyPr>
          <a:lstStyle/>
          <a:p>
            <a:r>
              <a:rPr lang="en-US" dirty="0"/>
              <a:t>Physics</a:t>
            </a:r>
            <a:br>
              <a:rPr lang="en-US" dirty="0"/>
            </a:br>
            <a:endParaRPr lang="en-GB" dirty="0"/>
          </a:p>
        </p:txBody>
      </p:sp>
      <p:sp>
        <p:nvSpPr>
          <p:cNvPr id="3" name="Content Placeholder 2">
            <a:extLst>
              <a:ext uri="{FF2B5EF4-FFF2-40B4-BE49-F238E27FC236}">
                <a16:creationId xmlns:a16="http://schemas.microsoft.com/office/drawing/2014/main" id="{665D83AA-87E8-4B45-A03B-FA37C9856CDF}"/>
              </a:ext>
            </a:extLst>
          </p:cNvPr>
          <p:cNvSpPr>
            <a:spLocks noGrp="1"/>
          </p:cNvSpPr>
          <p:nvPr>
            <p:ph idx="1"/>
          </p:nvPr>
        </p:nvSpPr>
        <p:spPr>
          <a:xfrm>
            <a:off x="838200" y="976045"/>
            <a:ext cx="10515600" cy="5200918"/>
          </a:xfrm>
        </p:spPr>
        <p:txBody>
          <a:bodyPr>
            <a:normAutofit fontScale="92500"/>
          </a:bodyPr>
          <a:lstStyle/>
          <a:p>
            <a:r>
              <a:rPr lang="en-US" dirty="0"/>
              <a:t>Developed the theories of gravitation in 1666, when he was only 23 years old</a:t>
            </a:r>
          </a:p>
          <a:p>
            <a:r>
              <a:rPr lang="en-US" dirty="0"/>
              <a:t>By 1666, Newton had formulated early versions of his three Laws of Motion.</a:t>
            </a:r>
          </a:p>
          <a:p>
            <a:r>
              <a:rPr lang="en-US" dirty="0"/>
              <a:t>idea that all bodies exert a gravitational attraction on surrounding bodies.</a:t>
            </a:r>
          </a:p>
          <a:p>
            <a:r>
              <a:rPr lang="en-US" dirty="0"/>
              <a:t>An impressed force is an action exerted upon a body, in order to change its state, either of rest, or of moving uniformly forward in a right line</a:t>
            </a:r>
          </a:p>
          <a:p>
            <a:r>
              <a:rPr lang="en-US" dirty="0"/>
              <a:t>The quantity of motion is the measure of the same, arising from the velocity and quantity of matter conjunctly</a:t>
            </a:r>
          </a:p>
          <a:p>
            <a:r>
              <a:rPr lang="en-US" dirty="0"/>
              <a:t>Figured out the force needed to hold a stone in a sling</a:t>
            </a:r>
          </a:p>
          <a:p>
            <a:r>
              <a:rPr lang="en-US" dirty="0"/>
              <a:t>Calculated the force needed to keep the moon in motion</a:t>
            </a:r>
          </a:p>
          <a:p>
            <a:endParaRPr lang="en-GB" dirty="0"/>
          </a:p>
        </p:txBody>
      </p:sp>
    </p:spTree>
    <p:extLst>
      <p:ext uri="{BB962C8B-B14F-4D97-AF65-F5344CB8AC3E}">
        <p14:creationId xmlns:p14="http://schemas.microsoft.com/office/powerpoint/2010/main" val="2328179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20px-JohnLock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658" y="727285"/>
            <a:ext cx="4156452" cy="5365653"/>
          </a:xfrm>
          <a:prstGeom prst="rect">
            <a:avLst/>
          </a:prstGeom>
        </p:spPr>
      </p:pic>
      <p:sp>
        <p:nvSpPr>
          <p:cNvPr id="5" name="TextBox 4"/>
          <p:cNvSpPr txBox="1"/>
          <p:nvPr/>
        </p:nvSpPr>
        <p:spPr>
          <a:xfrm>
            <a:off x="2170180" y="6217327"/>
            <a:ext cx="2289208" cy="646331"/>
          </a:xfrm>
          <a:prstGeom prst="rect">
            <a:avLst/>
          </a:prstGeom>
          <a:noFill/>
        </p:spPr>
        <p:txBody>
          <a:bodyPr wrap="none" rtlCol="0">
            <a:spAutoFit/>
          </a:bodyPr>
          <a:lstStyle/>
          <a:p>
            <a:r>
              <a:rPr lang="en-US" b="1" dirty="0"/>
              <a:t>John Locke 1632-1704</a:t>
            </a:r>
          </a:p>
          <a:p>
            <a:r>
              <a:rPr lang="en-US" b="1"/>
              <a:t> </a:t>
            </a:r>
            <a:endParaRPr lang="en-US" b="1" dirty="0"/>
          </a:p>
        </p:txBody>
      </p:sp>
      <p:sp>
        <p:nvSpPr>
          <p:cNvPr id="6" name="TextBox 5"/>
          <p:cNvSpPr txBox="1"/>
          <p:nvPr/>
        </p:nvSpPr>
        <p:spPr>
          <a:xfrm>
            <a:off x="7049951" y="2495844"/>
            <a:ext cx="184666" cy="369332"/>
          </a:xfrm>
          <a:prstGeom prst="rect">
            <a:avLst/>
          </a:prstGeom>
          <a:noFill/>
        </p:spPr>
        <p:txBody>
          <a:bodyPr wrap="none" rtlCol="0">
            <a:spAutoFit/>
          </a:bodyPr>
          <a:lstStyle/>
          <a:p>
            <a:endParaRPr lang="en-US" dirty="0"/>
          </a:p>
        </p:txBody>
      </p:sp>
      <p:sp>
        <p:nvSpPr>
          <p:cNvPr id="7" name="TextBox 6"/>
          <p:cNvSpPr txBox="1"/>
          <p:nvPr/>
        </p:nvSpPr>
        <p:spPr>
          <a:xfrm>
            <a:off x="5902152" y="404120"/>
            <a:ext cx="4399324" cy="646331"/>
          </a:xfrm>
          <a:prstGeom prst="rect">
            <a:avLst/>
          </a:prstGeom>
          <a:noFill/>
        </p:spPr>
        <p:txBody>
          <a:bodyPr wrap="square" rtlCol="0">
            <a:spAutoFit/>
          </a:bodyPr>
          <a:lstStyle/>
          <a:p>
            <a:r>
              <a:rPr lang="en-US" b="1" dirty="0"/>
              <a:t>Essay Concerning Human Understanding </a:t>
            </a:r>
            <a:r>
              <a:rPr lang="en-US" dirty="0"/>
              <a:t>(1690; 1694)</a:t>
            </a:r>
          </a:p>
        </p:txBody>
      </p:sp>
      <p:sp>
        <p:nvSpPr>
          <p:cNvPr id="8" name="TextBox 7"/>
          <p:cNvSpPr txBox="1"/>
          <p:nvPr/>
        </p:nvSpPr>
        <p:spPr>
          <a:xfrm>
            <a:off x="6036832" y="1121669"/>
            <a:ext cx="4399324" cy="5355313"/>
          </a:xfrm>
          <a:prstGeom prst="rect">
            <a:avLst/>
          </a:prstGeom>
          <a:noFill/>
        </p:spPr>
        <p:txBody>
          <a:bodyPr wrap="square" rtlCol="0">
            <a:spAutoFit/>
          </a:bodyPr>
          <a:lstStyle/>
          <a:p>
            <a:r>
              <a:rPr lang="en-US" dirty="0"/>
              <a:t>presents a new idea about human nature and the self which becomes the basis for all thinking about self and mind during the 18</a:t>
            </a:r>
            <a:r>
              <a:rPr lang="en-US" baseline="30000" dirty="0"/>
              <a:t>th</a:t>
            </a:r>
            <a:r>
              <a:rPr lang="en-US" dirty="0"/>
              <a:t> century</a:t>
            </a:r>
          </a:p>
          <a:p>
            <a:endParaRPr lang="en-US" dirty="0"/>
          </a:p>
          <a:p>
            <a:r>
              <a:rPr lang="en-US" dirty="0"/>
              <a:t>Thesis: all is based on the working of the senses</a:t>
            </a:r>
          </a:p>
          <a:p>
            <a:endParaRPr lang="en-US" dirty="0"/>
          </a:p>
          <a:p>
            <a:r>
              <a:rPr lang="en-GB" dirty="0"/>
              <a:t>Locke is engaging with two very pressing and animating issues at the time:</a:t>
            </a:r>
          </a:p>
          <a:p>
            <a:pPr marL="342900" indent="-342900">
              <a:buAutoNum type="arabicPeriod"/>
            </a:pPr>
            <a:r>
              <a:rPr lang="en-GB" dirty="0"/>
              <a:t>the unresolved relationship between mind and body – thrown up by Descartes theory.</a:t>
            </a:r>
          </a:p>
          <a:p>
            <a:endParaRPr lang="en-GB" dirty="0"/>
          </a:p>
          <a:p>
            <a:r>
              <a:rPr lang="en-GB" dirty="0"/>
              <a:t>2. the developing consensus that knowledge is gained through individual sense experience (based on the popularity of Newton’s method). </a:t>
            </a:r>
          </a:p>
          <a:p>
            <a:endParaRPr lang="en-US" dirty="0"/>
          </a:p>
        </p:txBody>
      </p:sp>
    </p:spTree>
    <p:extLst>
      <p:ext uri="{BB962C8B-B14F-4D97-AF65-F5344CB8AC3E}">
        <p14:creationId xmlns:p14="http://schemas.microsoft.com/office/powerpoint/2010/main" val="4124011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049951" y="2495844"/>
            <a:ext cx="184666" cy="369332"/>
          </a:xfrm>
          <a:prstGeom prst="rect">
            <a:avLst/>
          </a:prstGeom>
          <a:noFill/>
        </p:spPr>
        <p:txBody>
          <a:bodyPr wrap="none" rtlCol="0">
            <a:spAutoFit/>
          </a:bodyPr>
          <a:lstStyle/>
          <a:p>
            <a:endParaRPr lang="en-US" dirty="0"/>
          </a:p>
        </p:txBody>
      </p:sp>
      <p:sp>
        <p:nvSpPr>
          <p:cNvPr id="7" name="TextBox 6"/>
          <p:cNvSpPr txBox="1"/>
          <p:nvPr/>
        </p:nvSpPr>
        <p:spPr>
          <a:xfrm>
            <a:off x="1130157" y="1050451"/>
            <a:ext cx="9202142" cy="369332"/>
          </a:xfrm>
          <a:prstGeom prst="rect">
            <a:avLst/>
          </a:prstGeom>
          <a:noFill/>
        </p:spPr>
        <p:txBody>
          <a:bodyPr wrap="square" rtlCol="0">
            <a:spAutoFit/>
          </a:bodyPr>
          <a:lstStyle/>
          <a:p>
            <a:r>
              <a:rPr lang="en-US" b="1" dirty="0"/>
              <a:t>Essay Concerning Human Understanding </a:t>
            </a:r>
            <a:r>
              <a:rPr lang="en-US" dirty="0"/>
              <a:t>(1690; 1694)</a:t>
            </a:r>
          </a:p>
        </p:txBody>
      </p:sp>
      <p:sp>
        <p:nvSpPr>
          <p:cNvPr id="8" name="TextBox 7"/>
          <p:cNvSpPr txBox="1"/>
          <p:nvPr/>
        </p:nvSpPr>
        <p:spPr>
          <a:xfrm>
            <a:off x="1428108" y="1643735"/>
            <a:ext cx="9008048" cy="646331"/>
          </a:xfrm>
          <a:prstGeom prst="rect">
            <a:avLst/>
          </a:prstGeom>
          <a:noFill/>
        </p:spPr>
        <p:txBody>
          <a:bodyPr wrap="square" rtlCol="0">
            <a:spAutoFit/>
          </a:bodyPr>
          <a:lstStyle/>
          <a:p>
            <a:endParaRPr lang="en-US" dirty="0"/>
          </a:p>
          <a:p>
            <a:r>
              <a:rPr lang="en-US" b="1" dirty="0"/>
              <a:t>Thesis: all is based on the working of the senses</a:t>
            </a:r>
          </a:p>
        </p:txBody>
      </p:sp>
      <p:sp>
        <p:nvSpPr>
          <p:cNvPr id="9" name="TextBox 8"/>
          <p:cNvSpPr txBox="1"/>
          <p:nvPr/>
        </p:nvSpPr>
        <p:spPr>
          <a:xfrm>
            <a:off x="647273" y="2672736"/>
            <a:ext cx="10110928" cy="2308324"/>
          </a:xfrm>
          <a:prstGeom prst="rect">
            <a:avLst/>
          </a:prstGeom>
          <a:noFill/>
        </p:spPr>
        <p:txBody>
          <a:bodyPr wrap="square" rtlCol="0">
            <a:spAutoFit/>
          </a:bodyPr>
          <a:lstStyle/>
          <a:p>
            <a:r>
              <a:rPr lang="en-US" dirty="0"/>
              <a:t>Based on ideas of Thomas Hobbes and his ideas on human reasoning in </a:t>
            </a:r>
            <a:r>
              <a:rPr lang="en-US" i="1" dirty="0"/>
              <a:t>Leviathan</a:t>
            </a:r>
            <a:r>
              <a:rPr lang="en-US" dirty="0"/>
              <a:t> (1651) – (follows </a:t>
            </a:r>
          </a:p>
          <a:p>
            <a:r>
              <a:rPr lang="en-US" dirty="0"/>
              <a:t>mechanical understanding of sense perception of his time (e.g. </a:t>
            </a:r>
            <a:r>
              <a:rPr lang="en-US" dirty="0" err="1"/>
              <a:t>Galieo</a:t>
            </a:r>
            <a:r>
              <a:rPr lang="en-US" dirty="0"/>
              <a:t> </a:t>
            </a:r>
            <a:r>
              <a:rPr lang="en-US" dirty="0" err="1"/>
              <a:t>Galilei</a:t>
            </a:r>
            <a:r>
              <a:rPr lang="en-US" dirty="0"/>
              <a:t>)</a:t>
            </a:r>
          </a:p>
          <a:p>
            <a:endParaRPr lang="en-US" dirty="0"/>
          </a:p>
          <a:p>
            <a:r>
              <a:rPr lang="en-US" b="1" dirty="0"/>
              <a:t>Hobbes first presented  idea that sense perception is key to understanding  human behavior </a:t>
            </a:r>
            <a:r>
              <a:rPr lang="en-US" dirty="0"/>
              <a:t>– to govern humans we need to understand their behavior. To understand the sense is therefore key</a:t>
            </a:r>
          </a:p>
          <a:p>
            <a:endParaRPr lang="en-US" dirty="0"/>
          </a:p>
          <a:p>
            <a:r>
              <a:rPr lang="en-US" dirty="0"/>
              <a:t>‘</a:t>
            </a:r>
            <a:r>
              <a:rPr lang="en-US" i="1" dirty="0"/>
              <a:t>Leviathan</a:t>
            </a:r>
            <a:r>
              <a:rPr lang="en-US" dirty="0"/>
              <a:t>’ is the first attempt at ‘social engineering’ (based on a negative assumption about human nature that drove his investigation of the senses)</a:t>
            </a:r>
          </a:p>
        </p:txBody>
      </p:sp>
    </p:spTree>
    <p:extLst>
      <p:ext uri="{BB962C8B-B14F-4D97-AF65-F5344CB8AC3E}">
        <p14:creationId xmlns:p14="http://schemas.microsoft.com/office/powerpoint/2010/main" val="2808031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9191" y="674645"/>
            <a:ext cx="10859783" cy="4062651"/>
          </a:xfrm>
          <a:prstGeom prst="rect">
            <a:avLst/>
          </a:prstGeom>
          <a:noFill/>
        </p:spPr>
        <p:txBody>
          <a:bodyPr wrap="square" rtlCol="0">
            <a:spAutoFit/>
          </a:bodyPr>
          <a:lstStyle/>
          <a:p>
            <a:r>
              <a:rPr lang="en-US" sz="2000" b="1" dirty="0"/>
              <a:t>Locke’s</a:t>
            </a:r>
            <a:r>
              <a:rPr lang="en-US" sz="2000" b="1" i="1" dirty="0"/>
              <a:t> Essay </a:t>
            </a:r>
            <a:r>
              <a:rPr lang="en-US" sz="2000" b="1" dirty="0"/>
              <a:t>deals with the possibilities and limits of human understanding  </a:t>
            </a:r>
            <a:r>
              <a:rPr lang="en-US" sz="2000" dirty="0"/>
              <a:t>(second edition 1694 adds chapter ‘Of Identity and Diversity’)</a:t>
            </a:r>
          </a:p>
          <a:p>
            <a:endParaRPr lang="en-US" sz="2000" dirty="0"/>
          </a:p>
          <a:p>
            <a:r>
              <a:rPr lang="en-US" sz="2000" dirty="0"/>
              <a:t>	</a:t>
            </a:r>
            <a:r>
              <a:rPr lang="en-US" sz="2000" b="1" dirty="0"/>
              <a:t>“Before setting ourselves upon Enquiries of that Nature, it was necessary to examine our Abilities and see what Objects our 	understandings were and were not fitted to deal with.”</a:t>
            </a:r>
          </a:p>
          <a:p>
            <a:endParaRPr lang="en-US" sz="2000" dirty="0"/>
          </a:p>
          <a:p>
            <a:r>
              <a:rPr lang="en-US" sz="2000" dirty="0"/>
              <a:t>His method is Newtonian: an empirical investigation into  understanding of  human reasoning and the understanding and human morality</a:t>
            </a:r>
          </a:p>
          <a:p>
            <a:endParaRPr lang="en-US" sz="2000" dirty="0"/>
          </a:p>
          <a:p>
            <a:r>
              <a:rPr lang="en-US" sz="2000" b="1" dirty="0"/>
              <a:t>He questions:</a:t>
            </a:r>
          </a:p>
          <a:p>
            <a:pPr marL="285750" indent="-285750">
              <a:buFont typeface="Arial"/>
              <a:buChar char="•"/>
            </a:pPr>
            <a:r>
              <a:rPr lang="en-US" sz="2000" b="1" dirty="0"/>
              <a:t> Aristotelian reasoning which is still around at his time (syllogism; deductive)</a:t>
            </a:r>
          </a:p>
          <a:p>
            <a:pPr marL="285750" indent="-285750">
              <a:buFont typeface="Arial"/>
              <a:buChar char="•"/>
            </a:pPr>
            <a:r>
              <a:rPr lang="en-US" sz="2000" b="1" dirty="0"/>
              <a:t>Cartesian “I’; innate ideas and particularly the innate idea of the ‘I’</a:t>
            </a:r>
          </a:p>
          <a:p>
            <a:endParaRPr lang="en-US" dirty="0"/>
          </a:p>
        </p:txBody>
      </p:sp>
    </p:spTree>
    <p:extLst>
      <p:ext uri="{BB962C8B-B14F-4D97-AF65-F5344CB8AC3E}">
        <p14:creationId xmlns:p14="http://schemas.microsoft.com/office/powerpoint/2010/main" val="637133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6725" y="307901"/>
            <a:ext cx="10818686" cy="4647426"/>
          </a:xfrm>
          <a:prstGeom prst="rect">
            <a:avLst/>
          </a:prstGeom>
          <a:noFill/>
        </p:spPr>
        <p:txBody>
          <a:bodyPr wrap="square" rtlCol="0">
            <a:spAutoFit/>
          </a:bodyPr>
          <a:lstStyle/>
          <a:p>
            <a:r>
              <a:rPr lang="en-US" sz="2000" b="1" dirty="0"/>
              <a:t>Locke’s central claim:</a:t>
            </a:r>
          </a:p>
          <a:p>
            <a:endParaRPr lang="en-US" sz="2000" dirty="0"/>
          </a:p>
          <a:p>
            <a:r>
              <a:rPr lang="en-US" sz="2000" b="1" dirty="0"/>
              <a:t>Mind is a ‘blank slate’ at  birth; thus any person’s character -- his or her self -- is not innate but ‘made’ throughout life due to ongoing sense perception; mind is in constant development; the blank slate is thus slowly filled</a:t>
            </a:r>
          </a:p>
          <a:p>
            <a:endParaRPr lang="en-US" sz="2000" dirty="0"/>
          </a:p>
          <a:p>
            <a:r>
              <a:rPr lang="en-US" sz="2000" dirty="0"/>
              <a:t>He questions with many earlier beliefs:</a:t>
            </a:r>
          </a:p>
          <a:p>
            <a:endParaRPr lang="en-US" sz="2000" dirty="0"/>
          </a:p>
          <a:p>
            <a:pPr marL="285750" indent="-285750">
              <a:buFont typeface="Arial"/>
              <a:buChar char="•"/>
            </a:pPr>
            <a:r>
              <a:rPr lang="en-US" sz="2000" dirty="0"/>
              <a:t>Immaterial innate soul that by its very nature maintains unity both at a time and over time and is naturally immortal; this idea rests on a metaphysical a priory, rather then empirical investigation.</a:t>
            </a:r>
          </a:p>
          <a:p>
            <a:pPr marL="285750" indent="-285750">
              <a:buFont typeface="Arial"/>
              <a:buChar char="•"/>
            </a:pPr>
            <a:endParaRPr lang="en-US" sz="2000" dirty="0"/>
          </a:p>
          <a:p>
            <a:pPr marL="285750" indent="-285750">
              <a:buFont typeface="Arial"/>
              <a:buChar char="•"/>
            </a:pPr>
            <a:r>
              <a:rPr lang="en-US" sz="2000" dirty="0"/>
              <a:t>Cartesian idea that humans are machines and made conscious somehow through God’s immortal soul; this is a static idea of a soul which allows no development over time</a:t>
            </a:r>
          </a:p>
          <a:p>
            <a:pPr marL="285750" indent="-285750">
              <a:buFont typeface="Arial"/>
              <a:buChar char="•"/>
            </a:pPr>
            <a:endParaRPr lang="en-US" dirty="0"/>
          </a:p>
          <a:p>
            <a:pPr marL="285750" indent="-285750">
              <a:buFont typeface="Arial"/>
              <a:buChar char="•"/>
            </a:pPr>
            <a:endParaRPr lang="en-US" dirty="0"/>
          </a:p>
        </p:txBody>
      </p:sp>
    </p:spTree>
    <p:extLst>
      <p:ext uri="{BB962C8B-B14F-4D97-AF65-F5344CB8AC3E}">
        <p14:creationId xmlns:p14="http://schemas.microsoft.com/office/powerpoint/2010/main" val="1170145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72794A-2A1D-4B0C-974E-2C6B3AB0E7ED}"/>
              </a:ext>
            </a:extLst>
          </p:cNvPr>
          <p:cNvSpPr>
            <a:spLocks noGrp="1"/>
          </p:cNvSpPr>
          <p:nvPr>
            <p:ph idx="1"/>
          </p:nvPr>
        </p:nvSpPr>
        <p:spPr>
          <a:xfrm>
            <a:off x="838200" y="493160"/>
            <a:ext cx="10515600" cy="5683803"/>
          </a:xfrm>
        </p:spPr>
        <p:txBody>
          <a:bodyPr>
            <a:normAutofit/>
          </a:bodyPr>
          <a:lstStyle/>
          <a:p>
            <a:pPr algn="l">
              <a:buFont typeface="+mj-lt"/>
              <a:buAutoNum type="arabicPeriod"/>
            </a:pPr>
            <a:r>
              <a:rPr lang="en-US" b="0" i="0" dirty="0">
                <a:solidFill>
                  <a:srgbClr val="3B3835"/>
                </a:solidFill>
                <a:effectLst/>
                <a:latin typeface="HelveticaNeue-Light"/>
              </a:rPr>
              <a:t>The Essay Concerning Human Understanding” is sectioned into four books, they are -: </a:t>
            </a:r>
            <a:endParaRPr lang="tr-TR" b="0" i="0" dirty="0">
              <a:solidFill>
                <a:srgbClr val="3B3835"/>
              </a:solidFill>
              <a:effectLst/>
              <a:latin typeface="HelveticaNeue-Light"/>
            </a:endParaRPr>
          </a:p>
          <a:p>
            <a:pPr marL="0" indent="0">
              <a:buNone/>
            </a:pPr>
            <a:endParaRPr lang="tr-TR" b="0" i="0" dirty="0">
              <a:solidFill>
                <a:srgbClr val="3B3835"/>
              </a:solidFill>
              <a:effectLst/>
              <a:latin typeface="HelveticaNeue-Light"/>
            </a:endParaRPr>
          </a:p>
          <a:p>
            <a:pPr marL="0" indent="0">
              <a:buNone/>
            </a:pPr>
            <a:r>
              <a:rPr lang="en-US" b="0" i="0" dirty="0">
                <a:solidFill>
                  <a:srgbClr val="3B3835"/>
                </a:solidFill>
                <a:effectLst/>
                <a:latin typeface="HelveticaNeue-Light"/>
              </a:rPr>
              <a:t>Book 1 is “Of Innate Ideas”. </a:t>
            </a:r>
            <a:endParaRPr lang="tr-TR" b="0" i="0" dirty="0">
              <a:solidFill>
                <a:srgbClr val="3B3835"/>
              </a:solidFill>
              <a:effectLst/>
              <a:latin typeface="HelveticaNeue-Light"/>
            </a:endParaRPr>
          </a:p>
          <a:p>
            <a:pPr marL="0" indent="0">
              <a:buNone/>
            </a:pPr>
            <a:r>
              <a:rPr lang="en-US" b="0" i="0" dirty="0">
                <a:solidFill>
                  <a:srgbClr val="3B3835"/>
                </a:solidFill>
                <a:effectLst/>
                <a:latin typeface="HelveticaNeue-Light"/>
              </a:rPr>
              <a:t>It is an attack on the Cartesian view of knowledge. </a:t>
            </a:r>
            <a:endParaRPr lang="tr-TR" b="0" i="0" dirty="0">
              <a:solidFill>
                <a:srgbClr val="3B3835"/>
              </a:solidFill>
              <a:effectLst/>
              <a:latin typeface="HelveticaNeue-Light"/>
            </a:endParaRPr>
          </a:p>
          <a:p>
            <a:pPr marL="0" indent="0">
              <a:buNone/>
            </a:pPr>
            <a:r>
              <a:rPr lang="en-US" b="0" i="0" dirty="0">
                <a:solidFill>
                  <a:srgbClr val="3B3835"/>
                </a:solidFill>
                <a:effectLst/>
                <a:latin typeface="HelveticaNeue-Light"/>
              </a:rPr>
              <a:t>• It was an argument against the possibility of innate propositional knowledge. </a:t>
            </a:r>
            <a:endParaRPr lang="tr-TR" b="0" i="0" dirty="0">
              <a:solidFill>
                <a:srgbClr val="3B3835"/>
              </a:solidFill>
              <a:effectLst/>
              <a:latin typeface="HelveticaNeue-Light"/>
            </a:endParaRPr>
          </a:p>
          <a:p>
            <a:pPr marL="0" indent="0">
              <a:buNone/>
            </a:pPr>
            <a:r>
              <a:rPr lang="en-US" b="0" i="0" dirty="0">
                <a:solidFill>
                  <a:srgbClr val="3B3835"/>
                </a:solidFill>
                <a:effectLst/>
                <a:latin typeface="HelveticaNeue-Light"/>
              </a:rPr>
              <a:t>• He construct his own theory of the origins of knowledge. </a:t>
            </a:r>
            <a:endParaRPr lang="tr-TR" b="0" i="0" dirty="0">
              <a:solidFill>
                <a:srgbClr val="3B3835"/>
              </a:solidFill>
              <a:effectLst/>
              <a:latin typeface="HelveticaNeue-Light"/>
            </a:endParaRPr>
          </a:p>
          <a:p>
            <a:pPr marL="0" indent="0">
              <a:buNone/>
            </a:pPr>
            <a:r>
              <a:rPr lang="en-US" b="0" i="0" dirty="0">
                <a:solidFill>
                  <a:srgbClr val="3B3835"/>
                </a:solidFill>
                <a:effectLst/>
                <a:latin typeface="HelveticaNeue-Light"/>
              </a:rPr>
              <a:t>• His idea of “Tabula rasa” or clean slate</a:t>
            </a:r>
            <a:endParaRPr lang="tr-TR" b="0" i="0" dirty="0">
              <a:solidFill>
                <a:srgbClr val="3B3835"/>
              </a:solidFill>
              <a:effectLst/>
              <a:latin typeface="HelveticaNeue-Light"/>
            </a:endParaRPr>
          </a:p>
          <a:p>
            <a:endParaRPr lang="en-GB" dirty="0"/>
          </a:p>
        </p:txBody>
      </p:sp>
    </p:spTree>
    <p:extLst>
      <p:ext uri="{BB962C8B-B14F-4D97-AF65-F5344CB8AC3E}">
        <p14:creationId xmlns:p14="http://schemas.microsoft.com/office/powerpoint/2010/main" val="385811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D7BF-4636-4988-914D-2FCD0D65D4E9}"/>
              </a:ext>
            </a:extLst>
          </p:cNvPr>
          <p:cNvSpPr>
            <a:spLocks noGrp="1"/>
          </p:cNvSpPr>
          <p:nvPr>
            <p:ph type="title"/>
          </p:nvPr>
        </p:nvSpPr>
        <p:spPr/>
        <p:txBody>
          <a:bodyPr/>
          <a:lstStyle/>
          <a:p>
            <a:r>
              <a:rPr lang="en-US" b="0" i="0" dirty="0">
                <a:solidFill>
                  <a:srgbClr val="3B3835"/>
                </a:solidFill>
                <a:effectLst/>
                <a:latin typeface="HelveticaNeue-Light"/>
              </a:rPr>
              <a:t>Book 2 is “Of Theory of ideas”.</a:t>
            </a:r>
            <a:endParaRPr lang="en-GB" dirty="0"/>
          </a:p>
        </p:txBody>
      </p:sp>
      <p:sp>
        <p:nvSpPr>
          <p:cNvPr id="3" name="Content Placeholder 2">
            <a:extLst>
              <a:ext uri="{FF2B5EF4-FFF2-40B4-BE49-F238E27FC236}">
                <a16:creationId xmlns:a16="http://schemas.microsoft.com/office/drawing/2014/main" id="{37A298E6-0005-462A-952E-4D12C1845D9B}"/>
              </a:ext>
            </a:extLst>
          </p:cNvPr>
          <p:cNvSpPr>
            <a:spLocks noGrp="1"/>
          </p:cNvSpPr>
          <p:nvPr>
            <p:ph idx="1"/>
          </p:nvPr>
        </p:nvSpPr>
        <p:spPr/>
        <p:txBody>
          <a:bodyPr/>
          <a:lstStyle/>
          <a:p>
            <a:r>
              <a:rPr lang="en-US" b="0" i="0" dirty="0">
                <a:solidFill>
                  <a:srgbClr val="3B3835"/>
                </a:solidFill>
                <a:effectLst/>
                <a:latin typeface="HelveticaNeue-Light"/>
              </a:rPr>
              <a:t>Its about the origin of ideas. </a:t>
            </a:r>
            <a:endParaRPr lang="tr-TR" b="0" i="0" dirty="0">
              <a:solidFill>
                <a:srgbClr val="3B3835"/>
              </a:solidFill>
              <a:effectLst/>
              <a:latin typeface="HelveticaNeue-Light"/>
            </a:endParaRPr>
          </a:p>
          <a:p>
            <a:r>
              <a:rPr lang="en-US" b="0" i="0" dirty="0">
                <a:solidFill>
                  <a:srgbClr val="3B3835"/>
                </a:solidFill>
                <a:effectLst/>
                <a:latin typeface="HelveticaNeue-Light"/>
              </a:rPr>
              <a:t> Everything in our mind is an idea. </a:t>
            </a:r>
            <a:endParaRPr lang="tr-TR" b="0" i="0" dirty="0">
              <a:solidFill>
                <a:srgbClr val="3B3835"/>
              </a:solidFill>
              <a:effectLst/>
              <a:latin typeface="HelveticaNeue-Light"/>
            </a:endParaRPr>
          </a:p>
          <a:p>
            <a:r>
              <a:rPr lang="en-US" b="0" i="0" dirty="0">
                <a:solidFill>
                  <a:srgbClr val="3B3835"/>
                </a:solidFill>
                <a:effectLst/>
                <a:latin typeface="HelveticaNeue-Light"/>
              </a:rPr>
              <a:t> All ideas take one of two routs to arrive in our mind. </a:t>
            </a:r>
            <a:endParaRPr lang="tr-TR" b="0" i="0" dirty="0">
              <a:solidFill>
                <a:srgbClr val="3B3835"/>
              </a:solidFill>
              <a:effectLst/>
              <a:latin typeface="HelveticaNeue-Light"/>
            </a:endParaRPr>
          </a:p>
          <a:p>
            <a:r>
              <a:rPr lang="en-US" b="0" i="0" dirty="0">
                <a:solidFill>
                  <a:srgbClr val="3B3835"/>
                </a:solidFill>
                <a:effectLst/>
                <a:latin typeface="HelveticaNeue-Light"/>
              </a:rPr>
              <a:t> They come through senses and mind’s reflections. </a:t>
            </a:r>
            <a:endParaRPr lang="tr-TR" b="0" i="0" dirty="0">
              <a:solidFill>
                <a:srgbClr val="3B3835"/>
              </a:solidFill>
              <a:effectLst/>
              <a:latin typeface="HelveticaNeue-Light"/>
            </a:endParaRPr>
          </a:p>
          <a:p>
            <a:r>
              <a:rPr lang="en-US" b="0" i="0" dirty="0">
                <a:solidFill>
                  <a:srgbClr val="3B3835"/>
                </a:solidFill>
                <a:effectLst/>
                <a:latin typeface="HelveticaNeue-Light"/>
              </a:rPr>
              <a:t> Classifies our ideas into two basic types, simple and complex. </a:t>
            </a:r>
            <a:endParaRPr lang="tr-TR" b="0" i="0" dirty="0">
              <a:solidFill>
                <a:srgbClr val="3B3835"/>
              </a:solidFill>
              <a:effectLst/>
              <a:latin typeface="HelveticaNeue-Light"/>
            </a:endParaRPr>
          </a:p>
          <a:p>
            <a:r>
              <a:rPr lang="en-US" b="0" i="0" dirty="0">
                <a:solidFill>
                  <a:srgbClr val="3B3835"/>
                </a:solidFill>
                <a:effectLst/>
                <a:latin typeface="HelveticaNeue-Light"/>
              </a:rPr>
              <a:t> Simple ideas being the building blocks of complex ideas. </a:t>
            </a:r>
            <a:endParaRPr lang="tr-TR" b="0" i="0" dirty="0">
              <a:solidFill>
                <a:srgbClr val="3B3835"/>
              </a:solidFill>
              <a:effectLst/>
              <a:latin typeface="HelveticaNeue-Light"/>
            </a:endParaRPr>
          </a:p>
          <a:p>
            <a:r>
              <a:rPr lang="en-US" b="0" i="0" dirty="0">
                <a:solidFill>
                  <a:srgbClr val="3B3835"/>
                </a:solidFill>
                <a:effectLst/>
                <a:latin typeface="HelveticaNeue-Light"/>
              </a:rPr>
              <a:t> Primary and secondary qualities.</a:t>
            </a:r>
          </a:p>
          <a:p>
            <a:endParaRPr lang="en-GB" dirty="0"/>
          </a:p>
        </p:txBody>
      </p:sp>
    </p:spTree>
    <p:extLst>
      <p:ext uri="{BB962C8B-B14F-4D97-AF65-F5344CB8AC3E}">
        <p14:creationId xmlns:p14="http://schemas.microsoft.com/office/powerpoint/2010/main" val="149165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7B0166-A132-427F-B16D-B29754942EC4}"/>
              </a:ext>
            </a:extLst>
          </p:cNvPr>
          <p:cNvSpPr>
            <a:spLocks noGrp="1"/>
          </p:cNvSpPr>
          <p:nvPr>
            <p:ph idx="1"/>
          </p:nvPr>
        </p:nvSpPr>
        <p:spPr>
          <a:xfrm>
            <a:off x="838200" y="554804"/>
            <a:ext cx="10515600" cy="5622159"/>
          </a:xfrm>
        </p:spPr>
        <p:txBody>
          <a:bodyPr>
            <a:normAutofit fontScale="85000" lnSpcReduction="20000"/>
          </a:bodyPr>
          <a:lstStyle/>
          <a:p>
            <a:pPr marL="0" indent="0" algn="l">
              <a:buNone/>
            </a:pPr>
            <a:endParaRPr lang="tr-TR" b="0" i="0" dirty="0">
              <a:solidFill>
                <a:srgbClr val="008ED2"/>
              </a:solidFill>
              <a:effectLst/>
              <a:latin typeface="HelveticaNeue-Light"/>
            </a:endParaRPr>
          </a:p>
          <a:p>
            <a:pPr marL="0" indent="0" algn="l">
              <a:buNone/>
            </a:pPr>
            <a:r>
              <a:rPr lang="en-US" b="0" i="0" dirty="0">
                <a:solidFill>
                  <a:srgbClr val="3B3835"/>
                </a:solidFill>
                <a:effectLst/>
                <a:latin typeface="HelveticaNeue-Light"/>
              </a:rPr>
              <a:t>Book 3 is “Of Words”.</a:t>
            </a:r>
            <a:endParaRPr lang="tr-TR" dirty="0">
              <a:solidFill>
                <a:srgbClr val="008ED2"/>
              </a:solidFill>
              <a:latin typeface="HelveticaNeue-Light"/>
            </a:endParaRPr>
          </a:p>
          <a:p>
            <a:pPr marL="0" indent="0" algn="l">
              <a:buNone/>
            </a:pPr>
            <a:r>
              <a:rPr lang="en-US" b="0" i="0" dirty="0">
                <a:solidFill>
                  <a:srgbClr val="3B3835"/>
                </a:solidFill>
                <a:effectLst/>
                <a:latin typeface="HelveticaNeue-Light"/>
              </a:rPr>
              <a:t>Locke turns from philosophy of mind to philosophy of language.  Ideas are still important part of the picture.  Words do not refers to things in the external world but to the idea in our heads.  Form general terms from a world of particular object.</a:t>
            </a:r>
            <a:endParaRPr lang="tr-TR" b="0" i="0" dirty="0">
              <a:solidFill>
                <a:srgbClr val="3B3835"/>
              </a:solidFill>
              <a:effectLst/>
              <a:latin typeface="HelveticaNeue-Light"/>
            </a:endParaRPr>
          </a:p>
          <a:p>
            <a:pPr marL="0" indent="0" algn="l">
              <a:buNone/>
            </a:pPr>
            <a:endParaRPr lang="tr-TR" b="0" i="0" dirty="0">
              <a:solidFill>
                <a:srgbClr val="3B3835"/>
              </a:solidFill>
              <a:effectLst/>
              <a:latin typeface="HelveticaNeue-Light"/>
            </a:endParaRPr>
          </a:p>
          <a:p>
            <a:pPr marL="0" indent="0" algn="l">
              <a:buNone/>
            </a:pPr>
            <a:r>
              <a:rPr lang="en-US" b="0" i="0" dirty="0">
                <a:solidFill>
                  <a:srgbClr val="3B3835"/>
                </a:solidFill>
                <a:effectLst/>
                <a:latin typeface="HelveticaNeue-Light"/>
              </a:rPr>
              <a:t>Book 4 is “Of Knowledge and Opinion” Knowledge as “the perception of strong internal relations that hold among the idea themselves without any reference to the external world.”  He lists four sorts of relations between ideas as knowledge (identity, relation, co- existence, actual existence).  Distinguishes between three grades of knowledge (intuition, demonstration and sensitive).</a:t>
            </a:r>
            <a:endParaRPr lang="tr-TR" b="0" i="0" dirty="0">
              <a:solidFill>
                <a:srgbClr val="3B3835"/>
              </a:solidFill>
              <a:effectLst/>
              <a:latin typeface="HelveticaNeue-Light"/>
            </a:endParaRPr>
          </a:p>
          <a:p>
            <a:pPr marL="0" indent="0" algn="l">
              <a:buNone/>
            </a:pPr>
            <a:endParaRPr lang="tr-TR" b="0" i="0" dirty="0">
              <a:solidFill>
                <a:srgbClr val="3B3835"/>
              </a:solidFill>
              <a:effectLst/>
              <a:latin typeface="HelveticaNeue-Light"/>
            </a:endParaRPr>
          </a:p>
          <a:p>
            <a:pPr marL="0" indent="0" algn="l">
              <a:buNone/>
            </a:pPr>
            <a:r>
              <a:rPr lang="en-US" b="0" i="0" dirty="0">
                <a:solidFill>
                  <a:srgbClr val="3B3835"/>
                </a:solidFill>
                <a:effectLst/>
                <a:latin typeface="HelveticaNeue-Light"/>
              </a:rPr>
              <a:t>Locke is not a skeptic. He does not believe that science is futile. We should continue collecting scientific data with gusto. We be aware that as good as our opinions become, they are never going to reach level of knowledge.</a:t>
            </a:r>
          </a:p>
          <a:p>
            <a:endParaRPr lang="en-GB" dirty="0"/>
          </a:p>
        </p:txBody>
      </p:sp>
    </p:spTree>
    <p:extLst>
      <p:ext uri="{BB962C8B-B14F-4D97-AF65-F5344CB8AC3E}">
        <p14:creationId xmlns:p14="http://schemas.microsoft.com/office/powerpoint/2010/main" val="1605927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6816-B0BD-4341-8AF3-04526A28D7F6}"/>
              </a:ext>
            </a:extLst>
          </p:cNvPr>
          <p:cNvSpPr>
            <a:spLocks noGrp="1"/>
          </p:cNvSpPr>
          <p:nvPr>
            <p:ph type="title"/>
          </p:nvPr>
        </p:nvSpPr>
        <p:spPr/>
        <p:txBody>
          <a:bodyPr/>
          <a:lstStyle/>
          <a:p>
            <a:r>
              <a:rPr lang="tr-TR" dirty="0" err="1"/>
              <a:t>What</a:t>
            </a:r>
            <a:r>
              <a:rPr lang="tr-TR" dirty="0"/>
              <a:t> is </a:t>
            </a:r>
            <a:r>
              <a:rPr lang="tr-TR" dirty="0" err="1"/>
              <a:t>the</a:t>
            </a:r>
            <a:r>
              <a:rPr lang="tr-TR" dirty="0"/>
              <a:t> </a:t>
            </a:r>
            <a:r>
              <a:rPr lang="tr-TR" dirty="0" err="1"/>
              <a:t>reflection</a:t>
            </a:r>
            <a:r>
              <a:rPr lang="tr-TR" dirty="0"/>
              <a:t> </a:t>
            </a:r>
            <a:r>
              <a:rPr lang="tr-TR" dirty="0" err="1"/>
              <a:t>to</a:t>
            </a:r>
            <a:r>
              <a:rPr lang="tr-TR" dirty="0"/>
              <a:t> </a:t>
            </a:r>
            <a:r>
              <a:rPr lang="tr-TR" dirty="0" err="1"/>
              <a:t>literature</a:t>
            </a:r>
            <a:endParaRPr lang="en-GB" dirty="0"/>
          </a:p>
        </p:txBody>
      </p:sp>
      <p:sp>
        <p:nvSpPr>
          <p:cNvPr id="3" name="Content Placeholder 2">
            <a:extLst>
              <a:ext uri="{FF2B5EF4-FFF2-40B4-BE49-F238E27FC236}">
                <a16:creationId xmlns:a16="http://schemas.microsoft.com/office/drawing/2014/main" id="{3B884722-6894-4A10-930F-DCCCF2A92856}"/>
              </a:ext>
            </a:extLst>
          </p:cNvPr>
          <p:cNvSpPr>
            <a:spLocks noGrp="1"/>
          </p:cNvSpPr>
          <p:nvPr>
            <p:ph idx="1"/>
          </p:nvPr>
        </p:nvSpPr>
        <p:spPr>
          <a:xfrm>
            <a:off x="427234" y="1517401"/>
            <a:ext cx="10515600" cy="4351338"/>
          </a:xfrm>
        </p:spPr>
        <p:txBody>
          <a:bodyPr/>
          <a:lstStyle/>
          <a:p>
            <a:r>
              <a:rPr lang="tr-TR" dirty="0"/>
              <a:t>New </a:t>
            </a:r>
            <a:r>
              <a:rPr lang="tr-TR" dirty="0" err="1"/>
              <a:t>genres</a:t>
            </a:r>
            <a:r>
              <a:rPr lang="tr-TR" dirty="0"/>
              <a:t>, </a:t>
            </a:r>
            <a:r>
              <a:rPr lang="tr-TR" dirty="0" err="1"/>
              <a:t>metaphysical</a:t>
            </a:r>
            <a:r>
              <a:rPr lang="tr-TR" dirty="0"/>
              <a:t> </a:t>
            </a:r>
            <a:r>
              <a:rPr lang="tr-TR" dirty="0" err="1"/>
              <a:t>poets</a:t>
            </a:r>
            <a:endParaRPr lang="tr-TR" dirty="0"/>
          </a:p>
          <a:p>
            <a:r>
              <a:rPr lang="tr-TR" dirty="0" err="1"/>
              <a:t>Personal</a:t>
            </a:r>
            <a:r>
              <a:rPr lang="tr-TR" dirty="0"/>
              <a:t> </a:t>
            </a:r>
            <a:r>
              <a:rPr lang="tr-TR" dirty="0" err="1"/>
              <a:t>vision</a:t>
            </a:r>
            <a:r>
              <a:rPr lang="tr-TR" dirty="0"/>
              <a:t> of </a:t>
            </a:r>
            <a:r>
              <a:rPr lang="tr-TR" dirty="0" err="1"/>
              <a:t>the</a:t>
            </a:r>
            <a:r>
              <a:rPr lang="tr-TR" dirty="0"/>
              <a:t> World</a:t>
            </a:r>
          </a:p>
          <a:p>
            <a:r>
              <a:rPr lang="tr-TR" dirty="0" err="1"/>
              <a:t>Contemporary</a:t>
            </a:r>
            <a:r>
              <a:rPr lang="tr-TR" dirty="0"/>
              <a:t> World, </a:t>
            </a:r>
            <a:r>
              <a:rPr lang="tr-TR" dirty="0" err="1"/>
              <a:t>explorations</a:t>
            </a:r>
            <a:r>
              <a:rPr lang="tr-TR" dirty="0"/>
              <a:t>, </a:t>
            </a:r>
            <a:r>
              <a:rPr lang="tr-TR" dirty="0" err="1"/>
              <a:t>inventions</a:t>
            </a:r>
            <a:endParaRPr lang="tr-TR" dirty="0"/>
          </a:p>
          <a:p>
            <a:r>
              <a:rPr lang="tr-TR" dirty="0" err="1"/>
              <a:t>Various</a:t>
            </a:r>
            <a:r>
              <a:rPr lang="tr-TR" dirty="0"/>
              <a:t> </a:t>
            </a:r>
            <a:r>
              <a:rPr lang="tr-TR" dirty="0" err="1"/>
              <a:t>prose</a:t>
            </a:r>
            <a:r>
              <a:rPr lang="tr-TR" dirty="0"/>
              <a:t> </a:t>
            </a:r>
            <a:r>
              <a:rPr lang="tr-TR" dirty="0" err="1"/>
              <a:t>kinds</a:t>
            </a:r>
            <a:endParaRPr lang="tr-TR" dirty="0"/>
          </a:p>
          <a:p>
            <a:r>
              <a:rPr lang="tr-TR" dirty="0" err="1"/>
              <a:t>Autobiography</a:t>
            </a:r>
            <a:r>
              <a:rPr lang="tr-TR" dirty="0"/>
              <a:t>, </a:t>
            </a:r>
            <a:r>
              <a:rPr lang="tr-TR" dirty="0" err="1"/>
              <a:t>diary</a:t>
            </a:r>
            <a:r>
              <a:rPr lang="tr-TR" dirty="0"/>
              <a:t>, </a:t>
            </a:r>
            <a:r>
              <a:rPr lang="tr-TR" dirty="0" err="1"/>
              <a:t>memoirs</a:t>
            </a:r>
            <a:r>
              <a:rPr lang="tr-TR" dirty="0"/>
              <a:t>, </a:t>
            </a:r>
            <a:r>
              <a:rPr lang="tr-TR" dirty="0" err="1"/>
              <a:t>journals</a:t>
            </a:r>
            <a:r>
              <a:rPr lang="tr-TR" dirty="0"/>
              <a:t>.</a:t>
            </a:r>
          </a:p>
          <a:p>
            <a:r>
              <a:rPr lang="tr-TR" dirty="0"/>
              <a:t>Self-</a:t>
            </a:r>
            <a:r>
              <a:rPr lang="tr-TR" dirty="0" err="1"/>
              <a:t>analysis</a:t>
            </a:r>
            <a:r>
              <a:rPr lang="tr-TR" dirty="0"/>
              <a:t>, </a:t>
            </a:r>
            <a:r>
              <a:rPr lang="tr-TR" dirty="0" err="1"/>
              <a:t>Protestanism</a:t>
            </a:r>
            <a:r>
              <a:rPr lang="tr-TR" dirty="0"/>
              <a:t>, </a:t>
            </a:r>
            <a:r>
              <a:rPr lang="tr-TR" dirty="0" err="1"/>
              <a:t>Puritan</a:t>
            </a:r>
            <a:r>
              <a:rPr lang="tr-TR" dirty="0"/>
              <a:t> </a:t>
            </a:r>
            <a:r>
              <a:rPr lang="tr-TR" dirty="0" err="1"/>
              <a:t>directives</a:t>
            </a:r>
            <a:endParaRPr lang="tr-TR" dirty="0"/>
          </a:p>
          <a:p>
            <a:endParaRPr lang="tr-TR" dirty="0"/>
          </a:p>
          <a:p>
            <a:endParaRPr lang="en-GB" dirty="0"/>
          </a:p>
        </p:txBody>
      </p:sp>
    </p:spTree>
    <p:extLst>
      <p:ext uri="{BB962C8B-B14F-4D97-AF65-F5344CB8AC3E}">
        <p14:creationId xmlns:p14="http://schemas.microsoft.com/office/powerpoint/2010/main" val="350512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110</TotalTime>
  <Words>2447</Words>
  <Application>Microsoft Office PowerPoint</Application>
  <PresentationFormat>Widescreen</PresentationFormat>
  <Paragraphs>185</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HelveticaNeue-Light</vt:lpstr>
      <vt:lpstr>Open Sans</vt:lpstr>
      <vt:lpstr>Office Theme</vt:lpstr>
      <vt:lpstr>17th century English prose: Scientists &amp; Philosophers</vt:lpstr>
      <vt:lpstr>17th century developments </vt:lpstr>
      <vt:lpstr>The Middle Age system of science</vt:lpstr>
      <vt:lpstr>PowerPoint Presentation</vt:lpstr>
      <vt:lpstr>PowerPoint Presentation</vt:lpstr>
      <vt:lpstr>PowerPoint Presentation</vt:lpstr>
      <vt:lpstr>PowerPoint Presentation</vt:lpstr>
      <vt:lpstr>Galileo in front of the Catholic church</vt:lpstr>
      <vt:lpstr>Results of scientific developments</vt:lpstr>
      <vt:lpstr>Leviathan, Thomas Hobbes  </vt:lpstr>
      <vt:lpstr>PowerPoint Presentation</vt:lpstr>
      <vt:lpstr>PowerPoint Presentation</vt:lpstr>
      <vt:lpstr>Leviathan</vt:lpstr>
      <vt:lpstr>PowerPoint Presentation</vt:lpstr>
      <vt:lpstr>PowerPoint Presentation</vt:lpstr>
      <vt:lpstr>Francis Bacon (1561-1626)</vt:lpstr>
      <vt:lpstr>PowerPoint Presentation</vt:lpstr>
      <vt:lpstr>Novum Organum </vt:lpstr>
      <vt:lpstr>PowerPoint Presentation</vt:lpstr>
      <vt:lpstr>Sir Isaac Newton (1642-1727)</vt:lpstr>
      <vt:lpstr>PowerPoint Presentation</vt:lpstr>
      <vt:lpstr>PowerPoint Presentation</vt:lpstr>
      <vt:lpstr>Achievements/other works </vt:lpstr>
      <vt:lpstr>Physics </vt:lpstr>
      <vt:lpstr>PowerPoint Presentation</vt:lpstr>
      <vt:lpstr>PowerPoint Presentation</vt:lpstr>
      <vt:lpstr>PowerPoint Presentation</vt:lpstr>
      <vt:lpstr>PowerPoint Presentation</vt:lpstr>
      <vt:lpstr>PowerPoint Presentation</vt:lpstr>
      <vt:lpstr>Book 2 is “Of Theory of ideas”.</vt:lpstr>
      <vt:lpstr>PowerPoint Presentation</vt:lpstr>
      <vt:lpstr>What is the reflection to literature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17th century prose: Philosophers</dc:title>
  <dc:creator>Mustafa</dc:creator>
  <cp:lastModifiedBy>Mustafa</cp:lastModifiedBy>
  <cp:revision>49</cp:revision>
  <dcterms:created xsi:type="dcterms:W3CDTF">2021-11-08T20:55:59Z</dcterms:created>
  <dcterms:modified xsi:type="dcterms:W3CDTF">2021-11-09T06:37:39Z</dcterms:modified>
</cp:coreProperties>
</file>